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052" r:id="rId2"/>
    <p:sldId id="1054" r:id="rId3"/>
    <p:sldId id="1053" r:id="rId4"/>
    <p:sldId id="30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61"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sen, Sue" userId="4a217285-739f-4d8d-95bd-228bf02e6fd6" providerId="ADAL" clId="{0A68E3E1-0D1C-4325-A624-398C3243FF30}"/>
    <pc:docChg chg="modSld">
      <pc:chgData name="Mortensen, Sue" userId="4a217285-739f-4d8d-95bd-228bf02e6fd6" providerId="ADAL" clId="{0A68E3E1-0D1C-4325-A624-398C3243FF30}" dt="2025-11-12T18:08:33.346" v="2" actId="20577"/>
      <pc:docMkLst>
        <pc:docMk/>
      </pc:docMkLst>
      <pc:sldChg chg="modNotesTx">
        <pc:chgData name="Mortensen, Sue" userId="4a217285-739f-4d8d-95bd-228bf02e6fd6" providerId="ADAL" clId="{0A68E3E1-0D1C-4325-A624-398C3243FF30}" dt="2025-11-12T18:08:33.346" v="2" actId="20577"/>
        <pc:sldMkLst>
          <pc:docMk/>
          <pc:sldMk cId="66316429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682A7-B801-4E02-BBF4-5A1A797713E7}"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E1CD2-2021-4FDA-8D95-E9765553D445}" type="slidenum">
              <a:rPr lang="en-US" smtClean="0"/>
              <a:t>‹#›</a:t>
            </a:fld>
            <a:endParaRPr lang="en-US"/>
          </a:p>
        </p:txBody>
      </p:sp>
    </p:spTree>
    <p:extLst>
      <p:ext uri="{BB962C8B-B14F-4D97-AF65-F5344CB8AC3E}">
        <p14:creationId xmlns:p14="http://schemas.microsoft.com/office/powerpoint/2010/main" val="131360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the other way Ida Koran provides support to employee families is through our scholarship program.  This program is for dependent children of Ecolab employees pursuing post-secondary education.  </a:t>
            </a:r>
            <a:br>
              <a:rPr lang="en-US" dirty="0"/>
            </a:br>
            <a:br>
              <a:rPr lang="en-US" dirty="0"/>
            </a:br>
            <a:r>
              <a:rPr lang="en-US" dirty="0"/>
              <a:t>The program opens every October with a deadline of mid-February.  Assistance ranges from $2,000 to $10,000 and we are in discussions with Scholarship America to raise the award levels.</a:t>
            </a:r>
          </a:p>
        </p:txBody>
      </p:sp>
      <p:sp>
        <p:nvSpPr>
          <p:cNvPr id="4" name="Slide Number Placeholder 3"/>
          <p:cNvSpPr>
            <a:spLocks noGrp="1"/>
          </p:cNvSpPr>
          <p:nvPr>
            <p:ph type="sldNum" sz="quarter" idx="5"/>
          </p:nvPr>
        </p:nvSpPr>
        <p:spPr/>
        <p:txBody>
          <a:bodyPr/>
          <a:lstStyle/>
          <a:p>
            <a:fld id="{497BBCB2-194C-4501-B27F-353246B2F1A1}" type="slidenum">
              <a:rPr lang="en-US" smtClean="0"/>
              <a:t>1</a:t>
            </a:fld>
            <a:endParaRPr lang="en-US"/>
          </a:p>
        </p:txBody>
      </p:sp>
    </p:spTree>
    <p:extLst>
      <p:ext uri="{BB962C8B-B14F-4D97-AF65-F5344CB8AC3E}">
        <p14:creationId xmlns:p14="http://schemas.microsoft.com/office/powerpoint/2010/main" val="1598913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to the scholarship program y clicking the apply now icon on Ida’s website with the graduation cap.  </a:t>
            </a:r>
            <a:br>
              <a:rPr lang="en-US" dirty="0"/>
            </a:br>
            <a:r>
              <a:rPr lang="en-US" dirty="0"/>
              <a:t>The applicant is the student –not the parent.  </a:t>
            </a:r>
          </a:p>
          <a:p>
            <a:endParaRPr lang="en-US" dirty="0"/>
          </a:p>
          <a:p>
            <a:r>
              <a:rPr lang="en-US" dirty="0"/>
              <a:t>They will be directed to the Scholarship America application portal will they will establish a master account and complete a questionnaire.  This information is used to recommend scholarship programs including Ida Koran.  If the student enters their graduation date incorrectly, often times the portal does not recommend Ida’s program.  However, the student can edit the information and the program should appear. </a:t>
            </a:r>
          </a:p>
          <a:p>
            <a:endParaRPr lang="en-US" dirty="0"/>
          </a:p>
          <a:p>
            <a:r>
              <a:rPr lang="en-US" dirty="0"/>
              <a:t>Students are also encouraged to apply to the other programs that are recommended for them by the portal.  </a:t>
            </a:r>
          </a:p>
          <a:p>
            <a:endParaRPr lang="en-US" dirty="0"/>
          </a:p>
        </p:txBody>
      </p:sp>
      <p:sp>
        <p:nvSpPr>
          <p:cNvPr id="4" name="Slide Number Placeholder 3"/>
          <p:cNvSpPr>
            <a:spLocks noGrp="1"/>
          </p:cNvSpPr>
          <p:nvPr>
            <p:ph type="sldNum" sz="quarter" idx="5"/>
          </p:nvPr>
        </p:nvSpPr>
        <p:spPr/>
        <p:txBody>
          <a:bodyPr/>
          <a:lstStyle/>
          <a:p>
            <a:fld id="{497BBCB2-194C-4501-B27F-353246B2F1A1}" type="slidenum">
              <a:rPr lang="en-US" smtClean="0"/>
              <a:t>2</a:t>
            </a:fld>
            <a:endParaRPr lang="en-US"/>
          </a:p>
        </p:txBody>
      </p:sp>
    </p:spTree>
    <p:extLst>
      <p:ext uri="{BB962C8B-B14F-4D97-AF65-F5344CB8AC3E}">
        <p14:creationId xmlns:p14="http://schemas.microsoft.com/office/powerpoint/2010/main" val="38406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BBCB2-194C-4501-B27F-353246B2F1A1}" type="slidenum">
              <a:rPr lang="en-US" smtClean="0"/>
              <a:t>3</a:t>
            </a:fld>
            <a:endParaRPr lang="en-US"/>
          </a:p>
        </p:txBody>
      </p:sp>
    </p:spTree>
    <p:extLst>
      <p:ext uri="{BB962C8B-B14F-4D97-AF65-F5344CB8AC3E}">
        <p14:creationId xmlns:p14="http://schemas.microsoft.com/office/powerpoint/2010/main" val="2201277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deadline for submission is </a:t>
            </a:r>
            <a:r>
              <a:rPr lang="en-US"/>
              <a:t>20 February</a:t>
            </a:r>
            <a:endParaRPr lang="en-US" dirty="0"/>
          </a:p>
          <a:p>
            <a:br>
              <a:rPr lang="en-US" dirty="0"/>
            </a:br>
            <a:r>
              <a:rPr lang="en-US" dirty="0"/>
              <a:t>Recommender evaluations are no longer required. Once the student is finished, they must lock and submit the application.  A pop up confirmation will appear when the application has been submitted.  Students are send two reminders to finish their applications starting 4 weeks before the deadline.  </a:t>
            </a:r>
          </a:p>
          <a:p>
            <a:endParaRPr lang="en-US" dirty="0"/>
          </a:p>
          <a:p>
            <a:r>
              <a:rPr lang="en-US" dirty="0"/>
              <a:t>The applications are evaluated by SA’s team of advisors.  They evaluate the students application for academic excellence and extracurricular/work/volunteer/special circumstances.  Those students with the highest evaluation scores are then evaluated for financial need.  </a:t>
            </a:r>
          </a:p>
          <a:p>
            <a:endParaRPr lang="en-US" dirty="0"/>
          </a:p>
          <a:p>
            <a:r>
              <a:rPr lang="en-US" dirty="0"/>
              <a:t>Students are notified the second week of May of their status.  Note that Ida Koran is allowed to selected 1 application for every 4 that have been received due to IRS guidelines.  The larger the application pool, the more awards we can provide. </a:t>
            </a:r>
          </a:p>
        </p:txBody>
      </p:sp>
      <p:sp>
        <p:nvSpPr>
          <p:cNvPr id="4" name="Slide Number Placeholder 3"/>
          <p:cNvSpPr>
            <a:spLocks noGrp="1"/>
          </p:cNvSpPr>
          <p:nvPr>
            <p:ph type="sldNum" sz="quarter" idx="5"/>
          </p:nvPr>
        </p:nvSpPr>
        <p:spPr/>
        <p:txBody>
          <a:bodyPr/>
          <a:lstStyle/>
          <a:p>
            <a:pPr defTabSz="942289">
              <a:defRPr/>
            </a:pPr>
            <a:fld id="{A225407D-C3B7-47A3-9924-5630315D987E}" type="slidenum">
              <a:rPr lang="en-US">
                <a:solidFill>
                  <a:prstClr val="black"/>
                </a:solidFill>
                <a:latin typeface="Calibri"/>
              </a:rPr>
              <a:pPr defTabSz="942289">
                <a:defRPr/>
              </a:pPr>
              <a:t>4</a:t>
            </a:fld>
            <a:endParaRPr lang="en-US">
              <a:solidFill>
                <a:prstClr val="black"/>
              </a:solidFill>
              <a:latin typeface="Calibri"/>
            </a:endParaRPr>
          </a:p>
        </p:txBody>
      </p:sp>
    </p:spTree>
    <p:extLst>
      <p:ext uri="{BB962C8B-B14F-4D97-AF65-F5344CB8AC3E}">
        <p14:creationId xmlns:p14="http://schemas.microsoft.com/office/powerpoint/2010/main" val="302820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76084-6203-6C7E-24FC-5A84BE5791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927C6-CC58-9BD8-9BBE-25DC54601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00F482-7A83-4C3C-0704-C7DBC1BA4811}"/>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A09B9421-5B70-A346-46F7-EECBDE572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1F9FD-E314-CD42-33FC-545CBD25D57A}"/>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374572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E27A-5CEB-C198-DD87-CD507A26C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1435FD-D12C-FCD5-C7C5-CC333E2AA1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18CFCB-B61F-3C2B-A780-34966EEC8BD6}"/>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3D80C6A6-9324-D79D-9978-4B6E9FC0C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DF5A6-DFB9-78EB-A085-9013D49917E8}"/>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231713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B6B82-8A9E-E8A8-5615-B0DDC7F751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CDBA93-CAB2-41ED-6F4C-E89A06D125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5E3B9D-6E71-7E28-4295-5F243AD999EF}"/>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EABED6A1-E0FA-4C9E-835F-336F5FF7A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92E82-1336-B925-8D46-4FFD63D9CB78}"/>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4061253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9666-24D5-12DC-282E-0CDE54F331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8FA08-9BF0-E8E9-F42F-52E8A70C6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4E3B87-2E5B-4275-0FCD-CD86297D8360}"/>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4EA6B51E-3DBA-55E7-376C-BD65ED1E2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7E35D-3FB5-DC59-8E4B-36B16DD76FD7}"/>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65468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CC54-0CC4-0A73-8489-07521EB64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D52B5-BD40-B055-5794-511AFE4B6E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D2B696-CF96-5118-0E80-C5E459181534}"/>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5E80E93A-950A-59F5-B481-5D8A48898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F9183-13AF-2661-724D-BB972A874EA2}"/>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1701729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D62F-62C8-0890-2B86-6222919599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EC102C-61DE-64FD-9B6B-37B16586D9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3621B7-8DF4-8445-67BC-664068C13E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61ACE1-EAF4-929D-6296-ABE44E141E28}"/>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6" name="Footer Placeholder 5">
            <a:extLst>
              <a:ext uri="{FF2B5EF4-FFF2-40B4-BE49-F238E27FC236}">
                <a16:creationId xmlns:a16="http://schemas.microsoft.com/office/drawing/2014/main" id="{D863B5A8-B565-4790-CBC8-4D30AE6A3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30581-6C54-3120-BE44-4269AD2C0BCC}"/>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115959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7FE5-01BC-C518-C8BC-50CD317DC5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42B573-D0B7-CA87-B222-650DAD175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81090-93B4-BEBB-1E46-795C499247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CA28B1-4DF9-F8F3-8E19-AA66369C9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98636-E73A-4B54-068D-C0DB2CE690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6D2BC-CB5B-539C-25F4-A04BAAF21B09}"/>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8" name="Footer Placeholder 7">
            <a:extLst>
              <a:ext uri="{FF2B5EF4-FFF2-40B4-BE49-F238E27FC236}">
                <a16:creationId xmlns:a16="http://schemas.microsoft.com/office/drawing/2014/main" id="{365DD7C1-2E86-DB17-9C27-CB63D6F6EA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E169C-AD83-2EB7-7B47-52628BE23AF8}"/>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61098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D6D4-23E5-3BB7-C643-E60695568E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45132E-DA74-05F6-8256-ED763EF9C231}"/>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4" name="Footer Placeholder 3">
            <a:extLst>
              <a:ext uri="{FF2B5EF4-FFF2-40B4-BE49-F238E27FC236}">
                <a16:creationId xmlns:a16="http://schemas.microsoft.com/office/drawing/2014/main" id="{0DB998E1-EE9F-CE71-BA90-6F8BB61559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FCA76-1E15-58BC-3183-16D6230DAA29}"/>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36886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297F76-B02A-0870-1960-4C3B6EC66FEE}"/>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3" name="Footer Placeholder 2">
            <a:extLst>
              <a:ext uri="{FF2B5EF4-FFF2-40B4-BE49-F238E27FC236}">
                <a16:creationId xmlns:a16="http://schemas.microsoft.com/office/drawing/2014/main" id="{47553524-4F58-52BF-BF1D-8456F163D8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354911-F1E7-CB0E-5A13-1EFB92B9824F}"/>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180412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6B19-869A-84AF-3DEC-12615B054D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CB8978-C48E-1937-DDC3-800D36D5A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5D8C1-D96C-4A91-80A9-911B81773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7376F-AF35-CF1C-8AA5-3F1A6648321C}"/>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6" name="Footer Placeholder 5">
            <a:extLst>
              <a:ext uri="{FF2B5EF4-FFF2-40B4-BE49-F238E27FC236}">
                <a16:creationId xmlns:a16="http://schemas.microsoft.com/office/drawing/2014/main" id="{DBDEB624-A13A-3AB9-36FA-35949D58FD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700AF-E696-64B5-425F-7EB383FD54BB}"/>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107731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20055-44D9-7C1C-EADF-AC4530C4B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A30895-11D7-4CE1-EB88-446928DA7E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E185F-9B17-3909-AB78-568702267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21569B-D40B-6DA1-0969-2E961A4A009B}"/>
              </a:ext>
            </a:extLst>
          </p:cNvPr>
          <p:cNvSpPr>
            <a:spLocks noGrp="1"/>
          </p:cNvSpPr>
          <p:nvPr>
            <p:ph type="dt" sz="half" idx="10"/>
          </p:nvPr>
        </p:nvSpPr>
        <p:spPr/>
        <p:txBody>
          <a:bodyPr/>
          <a:lstStyle/>
          <a:p>
            <a:fld id="{BA4D3E72-101C-470D-BCF6-9A8657F8B578}" type="datetimeFigureOut">
              <a:rPr lang="en-US" smtClean="0"/>
              <a:t>11/12/2025</a:t>
            </a:fld>
            <a:endParaRPr lang="en-US"/>
          </a:p>
        </p:txBody>
      </p:sp>
      <p:sp>
        <p:nvSpPr>
          <p:cNvPr id="6" name="Footer Placeholder 5">
            <a:extLst>
              <a:ext uri="{FF2B5EF4-FFF2-40B4-BE49-F238E27FC236}">
                <a16:creationId xmlns:a16="http://schemas.microsoft.com/office/drawing/2014/main" id="{12A9FD6F-113D-B46A-68C6-926E86327C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EB21F-A22D-BE19-F66D-52A2ECD363FC}"/>
              </a:ext>
            </a:extLst>
          </p:cNvPr>
          <p:cNvSpPr>
            <a:spLocks noGrp="1"/>
          </p:cNvSpPr>
          <p:nvPr>
            <p:ph type="sldNum" sz="quarter" idx="12"/>
          </p:nvPr>
        </p:nvSpPr>
        <p:spPr/>
        <p:txBody>
          <a:bodyPr/>
          <a:lstStyle/>
          <a:p>
            <a:fld id="{A2D2E006-6102-46A7-8018-DC2CE6BD2013}" type="slidenum">
              <a:rPr lang="en-US" smtClean="0"/>
              <a:t>‹#›</a:t>
            </a:fld>
            <a:endParaRPr lang="en-US"/>
          </a:p>
        </p:txBody>
      </p:sp>
    </p:spTree>
    <p:extLst>
      <p:ext uri="{BB962C8B-B14F-4D97-AF65-F5344CB8AC3E}">
        <p14:creationId xmlns:p14="http://schemas.microsoft.com/office/powerpoint/2010/main" val="331017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3F3BB-5F15-57D1-A4CD-DD54FF6AF2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C8C592-A7E8-9007-4081-2D9196268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ADDDE-2570-4B30-0E5D-2E0FD0AEA8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4D3E72-101C-470D-BCF6-9A8657F8B578}" type="datetimeFigureOut">
              <a:rPr lang="en-US" smtClean="0"/>
              <a:t>11/12/2025</a:t>
            </a:fld>
            <a:endParaRPr lang="en-US"/>
          </a:p>
        </p:txBody>
      </p:sp>
      <p:sp>
        <p:nvSpPr>
          <p:cNvPr id="5" name="Footer Placeholder 4">
            <a:extLst>
              <a:ext uri="{FF2B5EF4-FFF2-40B4-BE49-F238E27FC236}">
                <a16:creationId xmlns:a16="http://schemas.microsoft.com/office/drawing/2014/main" id="{9560443C-3D5E-3BBC-B869-A78AA21BE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EFE692-B7AD-9BBF-D622-92935C5EF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D2E006-6102-46A7-8018-DC2CE6BD2013}" type="slidenum">
              <a:rPr lang="en-US" smtClean="0"/>
              <a:t>‹#›</a:t>
            </a:fld>
            <a:endParaRPr lang="en-US"/>
          </a:p>
        </p:txBody>
      </p:sp>
    </p:spTree>
    <p:extLst>
      <p:ext uri="{BB962C8B-B14F-4D97-AF65-F5344CB8AC3E}">
        <p14:creationId xmlns:p14="http://schemas.microsoft.com/office/powerpoint/2010/main" val="987044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green and white circle&#10;&#10;Description automatically generated">
            <a:extLst>
              <a:ext uri="{FF2B5EF4-FFF2-40B4-BE49-F238E27FC236}">
                <a16:creationId xmlns:a16="http://schemas.microsoft.com/office/drawing/2014/main" id="{4EA6167C-7FB7-EAB5-903F-1A10F9F7D517}"/>
              </a:ext>
            </a:extLst>
          </p:cNvPr>
          <p:cNvPicPr>
            <a:picLocks noChangeAspect="1"/>
          </p:cNvPicPr>
          <p:nvPr/>
        </p:nvPicPr>
        <p:blipFill>
          <a:blip r:embed="rId3"/>
          <a:srcRect/>
          <a:stretch/>
        </p:blipFill>
        <p:spPr>
          <a:xfrm>
            <a:off x="0" y="10"/>
            <a:ext cx="12191980" cy="6857990"/>
          </a:xfrm>
          <a:prstGeom prst="rect">
            <a:avLst/>
          </a:prstGeom>
          <a:noFill/>
        </p:spPr>
      </p:pic>
      <p:sp>
        <p:nvSpPr>
          <p:cNvPr id="4" name="Slide Number Placeholder 3" hidden="1">
            <a:extLst>
              <a:ext uri="{FF2B5EF4-FFF2-40B4-BE49-F238E27FC236}">
                <a16:creationId xmlns:a16="http://schemas.microsoft.com/office/drawing/2014/main" id="{252E5DD6-A534-CFE7-32FE-98EA429DF296}"/>
              </a:ext>
            </a:extLst>
          </p:cNvPr>
          <p:cNvSpPr>
            <a:spLocks noGrp="1"/>
          </p:cNvSpPr>
          <p:nvPr>
            <p:ph type="sldNum" sz="quarter" idx="4"/>
          </p:nvPr>
        </p:nvSpPr>
        <p:spPr>
          <a:xfrm>
            <a:off x="9956800" y="64166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8E40817-A980-6F4C-818E-1928CB61A1F1}" type="slidenum">
              <a:rPr lang="en-US" smtClean="0"/>
              <a:pPr>
                <a:spcAft>
                  <a:spcPts val="600"/>
                </a:spcAft>
              </a:pPr>
              <a:t>1</a:t>
            </a:fld>
            <a:endParaRPr lang="en-US"/>
          </a:p>
        </p:txBody>
      </p:sp>
      <p:pic>
        <p:nvPicPr>
          <p:cNvPr id="6" name="Picture 5" descr="Logo&#10;&#10;Description automatically generated">
            <a:extLst>
              <a:ext uri="{FF2B5EF4-FFF2-40B4-BE49-F238E27FC236}">
                <a16:creationId xmlns:a16="http://schemas.microsoft.com/office/drawing/2014/main" id="{F01D23CC-5743-685F-6926-387C56F8A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69" y="6227500"/>
            <a:ext cx="2946722" cy="472231"/>
          </a:xfrm>
          <a:prstGeom prst="rect">
            <a:avLst/>
          </a:prstGeom>
        </p:spPr>
      </p:pic>
      <p:sp>
        <p:nvSpPr>
          <p:cNvPr id="8" name="TextBox 7">
            <a:extLst>
              <a:ext uri="{FF2B5EF4-FFF2-40B4-BE49-F238E27FC236}">
                <a16:creationId xmlns:a16="http://schemas.microsoft.com/office/drawing/2014/main" id="{38D016BF-9194-3256-A7CF-1ECABDB99DDF}"/>
              </a:ext>
            </a:extLst>
          </p:cNvPr>
          <p:cNvSpPr txBox="1"/>
          <p:nvPr/>
        </p:nvSpPr>
        <p:spPr>
          <a:xfrm>
            <a:off x="903890" y="1723697"/>
            <a:ext cx="5801710" cy="3079531"/>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4BE55489-47E5-DA9B-FA49-48E0ADA05470}"/>
              </a:ext>
            </a:extLst>
          </p:cNvPr>
          <p:cNvSpPr txBox="1"/>
          <p:nvPr/>
        </p:nvSpPr>
        <p:spPr>
          <a:xfrm>
            <a:off x="609600" y="189921"/>
            <a:ext cx="8492359" cy="646331"/>
          </a:xfrm>
          <a:prstGeom prst="rect">
            <a:avLst/>
          </a:prstGeom>
          <a:noFill/>
        </p:spPr>
        <p:txBody>
          <a:bodyPr wrap="square" rtlCol="0">
            <a:spAutoFit/>
          </a:bodyPr>
          <a:lstStyle/>
          <a:p>
            <a:r>
              <a:rPr lang="en-US" sz="3600" b="1" dirty="0">
                <a:solidFill>
                  <a:schemeClr val="accent1"/>
                </a:solidFill>
              </a:rPr>
              <a:t>Scholarship Program</a:t>
            </a:r>
          </a:p>
        </p:txBody>
      </p:sp>
      <p:sp>
        <p:nvSpPr>
          <p:cNvPr id="9" name="Content Placeholder 2">
            <a:extLst>
              <a:ext uri="{FF2B5EF4-FFF2-40B4-BE49-F238E27FC236}">
                <a16:creationId xmlns:a16="http://schemas.microsoft.com/office/drawing/2014/main" id="{8BCD471B-6BC6-6D9D-C393-BB6C98197E7E}"/>
              </a:ext>
            </a:extLst>
          </p:cNvPr>
          <p:cNvSpPr txBox="1">
            <a:spLocks/>
          </p:cNvSpPr>
          <p:nvPr/>
        </p:nvSpPr>
        <p:spPr bwMode="auto">
          <a:xfrm>
            <a:off x="186022" y="1370462"/>
            <a:ext cx="8194496" cy="4222264"/>
          </a:xfrm>
          <a:prstGeom prst="rect">
            <a:avLst/>
          </a:prstGeom>
          <a:noFill/>
          <a:ln w="9525">
            <a:noFill/>
            <a:miter lim="800000"/>
            <a:headEnd/>
            <a:tailEnd/>
          </a:ln>
        </p:spPr>
        <p:txBody>
          <a:bodyPr vert="horz" wrap="square" lIns="135743" tIns="67988" rIns="135743" bIns="67988" numCol="1" anchor="t" anchorCtr="0" compatLnSpc="1">
            <a:prstTxWarp prst="textNoShape">
              <a:avLst/>
            </a:prstTxWarp>
          </a:bodyPr>
          <a:lstStyle>
            <a:lvl1pPr marL="345445" indent="-345445" algn="l" defTabSz="1358227" rtl="0" eaLnBrk="0" fontAlgn="base" hangingPunct="0">
              <a:lnSpc>
                <a:spcPct val="90000"/>
              </a:lnSpc>
              <a:spcBef>
                <a:spcPct val="50000"/>
              </a:spcBef>
              <a:spcAft>
                <a:spcPct val="20000"/>
              </a:spcAft>
              <a:buClr>
                <a:srgbClr val="007AC9"/>
              </a:buClr>
              <a:buSzPct val="70000"/>
              <a:buFont typeface="Wingdings 3" pitchFamily="18" charset="2"/>
              <a:buChar char="y"/>
              <a:defRPr sz="3200">
                <a:solidFill>
                  <a:srgbClr val="4D4F53"/>
                </a:solidFill>
                <a:latin typeface="+mn-lt"/>
                <a:ea typeface="+mn-ea"/>
                <a:cs typeface="+mn-cs"/>
              </a:defRPr>
            </a:lvl1pPr>
            <a:lvl2pPr marL="753885" indent="-237943" algn="l" defTabSz="1358227" rtl="0" eaLnBrk="0" fontAlgn="base" hangingPunct="0">
              <a:lnSpc>
                <a:spcPct val="90000"/>
              </a:lnSpc>
              <a:spcBef>
                <a:spcPct val="0"/>
              </a:spcBef>
              <a:spcAft>
                <a:spcPct val="20000"/>
              </a:spcAft>
              <a:buClr>
                <a:srgbClr val="007AC9"/>
              </a:buClr>
              <a:buFont typeface="Wingdings" pitchFamily="2" charset="2"/>
              <a:buChar char="§"/>
              <a:defRPr sz="2700">
                <a:solidFill>
                  <a:srgbClr val="4D4F53"/>
                </a:solidFill>
                <a:latin typeface="+mn-lt"/>
                <a:ea typeface="+mn-ea"/>
              </a:defRPr>
            </a:lvl2pPr>
            <a:lvl3pPr marL="1187700" indent="-261073" algn="l" defTabSz="1358227" rtl="0" eaLnBrk="0" fontAlgn="base" hangingPunct="0">
              <a:lnSpc>
                <a:spcPct val="90000"/>
              </a:lnSpc>
              <a:spcBef>
                <a:spcPct val="15000"/>
              </a:spcBef>
              <a:spcAft>
                <a:spcPct val="0"/>
              </a:spcAft>
              <a:buClr>
                <a:srgbClr val="007AC9"/>
              </a:buClr>
              <a:buFont typeface="Arial" pitchFamily="34" charset="0"/>
              <a:buChar char="-"/>
              <a:defRPr sz="2300">
                <a:solidFill>
                  <a:srgbClr val="4D4F53"/>
                </a:solidFill>
                <a:latin typeface="+mn-lt"/>
                <a:ea typeface="+mn-ea"/>
              </a:defRPr>
            </a:lvl3pPr>
            <a:lvl4pPr marL="1619406" indent="-261073"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4pPr>
            <a:lvl5pPr marL="2048783"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5pPr>
            <a:lvl6pPr marL="265535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6pPr>
            <a:lvl7pPr marL="326184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7pPr>
            <a:lvl8pPr marL="386838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8pPr>
            <a:lvl9pPr marL="4474712"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9pPr>
          </a:lstStyle>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latin typeface="Arial"/>
                <a:ea typeface="+mn-ea"/>
                <a:cs typeface="+mn-cs"/>
              </a:rPr>
              <a:t>Educational opportunity for</a:t>
            </a:r>
            <a:r>
              <a:rPr kumimoji="0" lang="en-US" sz="2000" b="1" i="0" u="none" strike="noStrike" kern="0" cap="none" spc="0" normalizeH="0" baseline="0" noProof="0" dirty="0">
                <a:ln>
                  <a:noFill/>
                </a:ln>
                <a:solidFill>
                  <a:schemeClr val="tx2"/>
                </a:solidFill>
                <a:effectLst/>
                <a:uLnTx/>
                <a:uFillTx/>
                <a:latin typeface="Arial"/>
                <a:ea typeface="+mn-ea"/>
                <a:cs typeface="+mn-cs"/>
              </a:rPr>
              <a:t> </a:t>
            </a:r>
            <a:r>
              <a:rPr kumimoji="0" lang="en-US" sz="2000" b="1" i="0" u="none" strike="noStrike" kern="0" cap="none" spc="0" normalizeH="0" baseline="0" noProof="0" dirty="0">
                <a:ln>
                  <a:noFill/>
                </a:ln>
                <a:solidFill>
                  <a:schemeClr val="accent4"/>
                </a:solidFill>
                <a:effectLst/>
                <a:uLnTx/>
                <a:uFillTx/>
                <a:latin typeface="Arial"/>
                <a:ea typeface="+mn-ea"/>
                <a:cs typeface="+mn-cs"/>
              </a:rPr>
              <a:t>employee’s dependent children </a:t>
            </a:r>
            <a:r>
              <a:rPr kumimoji="0" lang="en-US" sz="2000" b="0" i="0" u="none" strike="noStrike" kern="0" cap="none" spc="0" normalizeH="0" baseline="0" noProof="0" dirty="0">
                <a:ln>
                  <a:noFill/>
                </a:ln>
                <a:solidFill>
                  <a:srgbClr val="4D4F53"/>
                </a:solidFill>
                <a:effectLst/>
                <a:uLnTx/>
                <a:uFillTx/>
                <a:latin typeface="Arial"/>
                <a:ea typeface="+mn-ea"/>
                <a:cs typeface="+mn-cs"/>
              </a:rPr>
              <a:t>– </a:t>
            </a:r>
            <a:r>
              <a:rPr kumimoji="0" lang="en-US" sz="2000" b="0" i="0" u="none" strike="noStrike" kern="0" cap="none" spc="0" normalizeH="0" baseline="0" noProof="0" dirty="0">
                <a:ln>
                  <a:noFill/>
                </a:ln>
                <a:solidFill>
                  <a:schemeClr val="tx2"/>
                </a:solidFill>
                <a:effectLst/>
                <a:uLnTx/>
                <a:uFillTx/>
                <a:latin typeface="Arial"/>
                <a:ea typeface="+mn-ea"/>
                <a:cs typeface="+mn-cs"/>
              </a:rPr>
              <a:t>trade, technical, vocational or traditional university programs</a:t>
            </a: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latin typeface="Arial"/>
                <a:ea typeface="+mn-ea"/>
                <a:cs typeface="+mn-cs"/>
              </a:rPr>
              <a:t>Program opens </a:t>
            </a:r>
            <a:r>
              <a:rPr kumimoji="0" lang="en-US" sz="2000" b="1" i="0" u="none" strike="noStrike" kern="0" cap="none" spc="0" normalizeH="0" baseline="0" noProof="0" dirty="0">
                <a:ln>
                  <a:noFill/>
                </a:ln>
                <a:solidFill>
                  <a:schemeClr val="accent4"/>
                </a:solidFill>
                <a:effectLst/>
                <a:uLnTx/>
                <a:uFillTx/>
                <a:latin typeface="Arial"/>
                <a:ea typeface="+mn-ea"/>
                <a:cs typeface="+mn-cs"/>
              </a:rPr>
              <a:t>mid-October of each year</a:t>
            </a:r>
            <a:br>
              <a:rPr kumimoji="0" lang="en-US" sz="2000" b="1" i="0" u="none" strike="noStrike" kern="0" cap="none" spc="0" normalizeH="0" baseline="0" noProof="0" dirty="0">
                <a:ln>
                  <a:noFill/>
                </a:ln>
                <a:solidFill>
                  <a:srgbClr val="0070C0"/>
                </a:solidFill>
                <a:effectLst/>
                <a:uLnTx/>
                <a:uFillTx/>
                <a:latin typeface="Arial"/>
                <a:ea typeface="+mn-ea"/>
                <a:cs typeface="+mn-cs"/>
              </a:rPr>
            </a:br>
            <a:r>
              <a:rPr kumimoji="0" lang="en-US" sz="2000" b="0" i="0" u="none" strike="noStrike" kern="0" cap="none" spc="0" normalizeH="0" baseline="0" noProof="0" dirty="0">
                <a:ln>
                  <a:noFill/>
                </a:ln>
                <a:solidFill>
                  <a:schemeClr val="tx2"/>
                </a:solidFill>
                <a:effectLst/>
                <a:uLnTx/>
                <a:uFillTx/>
                <a:latin typeface="Arial"/>
                <a:ea typeface="+mn-ea"/>
                <a:cs typeface="+mn-cs"/>
              </a:rPr>
              <a:t>Submission deadline</a:t>
            </a:r>
            <a:r>
              <a:rPr kumimoji="0" lang="en-US" sz="2000" b="0" i="0" u="none" strike="noStrike" kern="0" cap="none" spc="0" normalizeH="0" baseline="0" noProof="0" dirty="0">
                <a:ln>
                  <a:noFill/>
                </a:ln>
                <a:solidFill>
                  <a:srgbClr val="4D4F53"/>
                </a:solidFill>
                <a:effectLst/>
                <a:uLnTx/>
                <a:uFillTx/>
                <a:latin typeface="Arial"/>
                <a:ea typeface="+mn-ea"/>
                <a:cs typeface="+mn-cs"/>
              </a:rPr>
              <a:t>: </a:t>
            </a:r>
            <a:r>
              <a:rPr kumimoji="0" lang="en-US" sz="2000" b="1" i="0" u="none" strike="noStrike" kern="0" cap="none" spc="0" normalizeH="0" baseline="0" noProof="0" dirty="0">
                <a:ln>
                  <a:noFill/>
                </a:ln>
                <a:solidFill>
                  <a:schemeClr val="accent4"/>
                </a:solidFill>
                <a:effectLst/>
                <a:uLnTx/>
                <a:uFillTx/>
                <a:latin typeface="Arial"/>
                <a:ea typeface="+mn-ea"/>
                <a:cs typeface="+mn-cs"/>
              </a:rPr>
              <a:t>around the 20</a:t>
            </a:r>
            <a:r>
              <a:rPr kumimoji="0" lang="en-US" sz="2000" b="1" i="0" u="none" strike="noStrike" kern="0" cap="none" spc="0" normalizeH="0" baseline="30000" noProof="0" dirty="0">
                <a:ln>
                  <a:noFill/>
                </a:ln>
                <a:solidFill>
                  <a:schemeClr val="accent4"/>
                </a:solidFill>
                <a:effectLst/>
                <a:uLnTx/>
                <a:uFillTx/>
                <a:latin typeface="Arial"/>
                <a:ea typeface="+mn-ea"/>
                <a:cs typeface="+mn-cs"/>
              </a:rPr>
              <a:t>th</a:t>
            </a:r>
            <a:r>
              <a:rPr kumimoji="0" lang="en-US" sz="2000" b="1" i="0" u="none" strike="noStrike" kern="0" cap="none" spc="0" normalizeH="0" baseline="0" noProof="0" dirty="0">
                <a:ln>
                  <a:noFill/>
                </a:ln>
                <a:solidFill>
                  <a:schemeClr val="accent4"/>
                </a:solidFill>
                <a:effectLst/>
                <a:uLnTx/>
                <a:uFillTx/>
                <a:latin typeface="Arial"/>
                <a:ea typeface="+mn-ea"/>
                <a:cs typeface="+mn-cs"/>
              </a:rPr>
              <a:t> of February</a:t>
            </a: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b="1" i="0" u="none" strike="noStrike" kern="0" cap="none" spc="0" normalizeH="0" baseline="0" noProof="0" dirty="0">
                <a:ln>
                  <a:noFill/>
                </a:ln>
                <a:solidFill>
                  <a:schemeClr val="accent4"/>
                </a:solidFill>
                <a:effectLst/>
                <a:uLnTx/>
                <a:uFillTx/>
                <a:latin typeface="Arial"/>
                <a:ea typeface="+mn-ea"/>
                <a:cs typeface="+mn-cs"/>
              </a:rPr>
              <a:t>Global program </a:t>
            </a:r>
            <a:r>
              <a:rPr kumimoji="0" lang="en-US" sz="2000" b="0" i="0" u="none" strike="noStrike" kern="0" cap="none" spc="0" normalizeH="0" baseline="0" noProof="0" dirty="0">
                <a:ln>
                  <a:noFill/>
                </a:ln>
                <a:solidFill>
                  <a:srgbClr val="4D4F53"/>
                </a:solidFill>
                <a:effectLst/>
                <a:uLnTx/>
                <a:uFillTx/>
                <a:latin typeface="Arial"/>
                <a:ea typeface="+mn-ea"/>
                <a:cs typeface="+mn-cs"/>
              </a:rPr>
              <a:t>for all eligible employees (with one year of service as of 20 April year of application deadline)</a:t>
            </a: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b="0" i="0" u="none" strike="noStrike" kern="0" cap="none" spc="0" normalizeH="0" baseline="0" noProof="0" dirty="0">
                <a:ln>
                  <a:noFill/>
                </a:ln>
                <a:solidFill>
                  <a:schemeClr val="tx2"/>
                </a:solidFill>
                <a:effectLst/>
                <a:uLnTx/>
                <a:uFillTx/>
                <a:latin typeface="Arial"/>
                <a:ea typeface="+mn-ea"/>
                <a:cs typeface="+mn-cs"/>
              </a:rPr>
              <a:t>Assistance ranges from </a:t>
            </a:r>
            <a:r>
              <a:rPr kumimoji="0" lang="en-US" sz="2000" b="1" i="0" u="none" strike="noStrike" kern="0" cap="none" spc="0" normalizeH="0" baseline="0" noProof="0" dirty="0">
                <a:ln>
                  <a:noFill/>
                </a:ln>
                <a:solidFill>
                  <a:schemeClr val="accent4"/>
                </a:solidFill>
                <a:effectLst/>
                <a:uLnTx/>
                <a:uFillTx/>
                <a:latin typeface="Arial"/>
                <a:ea typeface="+mn-ea"/>
                <a:cs typeface="+mn-cs"/>
              </a:rPr>
              <a:t>$2,000 – $10,000(USD) </a:t>
            </a:r>
            <a:endParaRPr kumimoji="0" lang="en-US" sz="2000" b="1" i="0" u="none" strike="noStrike" kern="0" cap="none" spc="0" normalizeH="0" baseline="0" noProof="0" dirty="0">
              <a:ln>
                <a:noFill/>
              </a:ln>
              <a:solidFill>
                <a:schemeClr val="tx2"/>
              </a:solidFill>
              <a:effectLst/>
              <a:uLnTx/>
              <a:uFillTx/>
              <a:latin typeface="Arial"/>
              <a:ea typeface="+mn-ea"/>
              <a:cs typeface="+mn-cs"/>
            </a:endParaRP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i="0" u="none" strike="noStrike" kern="0" cap="none" spc="0" normalizeH="0" baseline="0" noProof="0" dirty="0">
                <a:ln>
                  <a:noFill/>
                </a:ln>
                <a:solidFill>
                  <a:schemeClr val="tx2"/>
                </a:solidFill>
                <a:effectLst/>
                <a:uLnTx/>
                <a:uFillTx/>
                <a:latin typeface="Arial"/>
                <a:ea typeface="+mn-ea"/>
                <a:cs typeface="+mn-cs"/>
              </a:rPr>
              <a:t>Awards to all global new recipients are scholarships.  US employees </a:t>
            </a:r>
            <a:br>
              <a:rPr kumimoji="0" lang="en-US" sz="2000" i="0" u="none" strike="noStrike" kern="0" cap="none" spc="0" normalizeH="0" baseline="0" noProof="0" dirty="0">
                <a:ln>
                  <a:noFill/>
                </a:ln>
                <a:solidFill>
                  <a:schemeClr val="tx2"/>
                </a:solidFill>
                <a:effectLst/>
                <a:uLnTx/>
                <a:uFillTx/>
                <a:latin typeface="Arial"/>
                <a:ea typeface="+mn-ea"/>
                <a:cs typeface="+mn-cs"/>
              </a:rPr>
            </a:br>
            <a:r>
              <a:rPr kumimoji="0" lang="en-US" sz="2000" i="0" u="none" strike="noStrike" kern="0" cap="none" spc="0" normalizeH="0" baseline="0" noProof="0" dirty="0">
                <a:ln>
                  <a:noFill/>
                </a:ln>
                <a:solidFill>
                  <a:schemeClr val="tx2"/>
                </a:solidFill>
                <a:effectLst/>
                <a:uLnTx/>
                <a:uFillTx/>
                <a:latin typeface="Arial"/>
                <a:ea typeface="+mn-ea"/>
                <a:cs typeface="+mn-cs"/>
              </a:rPr>
              <a:t>have the opportunity to elect additional loan coverage</a:t>
            </a: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r>
              <a:rPr kumimoji="0" lang="en-US" sz="2000" b="1" i="0" u="none" strike="noStrike" kern="0" cap="none" spc="0" normalizeH="0" baseline="0" noProof="0" dirty="0">
                <a:ln>
                  <a:noFill/>
                </a:ln>
                <a:solidFill>
                  <a:schemeClr val="accent4"/>
                </a:solidFill>
                <a:effectLst/>
                <a:uLnTx/>
                <a:uFillTx/>
                <a:latin typeface="Arial"/>
                <a:ea typeface="+mn-ea"/>
                <a:cs typeface="+mn-cs"/>
              </a:rPr>
              <a:t>Scholarship America </a:t>
            </a:r>
            <a:r>
              <a:rPr kumimoji="0" lang="en-US" sz="2000" i="0" u="none" strike="noStrike" kern="0" cap="none" spc="0" normalizeH="0" baseline="0" noProof="0" dirty="0">
                <a:ln>
                  <a:noFill/>
                </a:ln>
                <a:solidFill>
                  <a:schemeClr val="tx2"/>
                </a:solidFill>
                <a:effectLst/>
                <a:uLnTx/>
                <a:uFillTx/>
                <a:latin typeface="Arial"/>
                <a:ea typeface="+mn-ea"/>
                <a:cs typeface="+mn-cs"/>
              </a:rPr>
              <a:t>partners with Ida Koran</a:t>
            </a:r>
          </a:p>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endParaRPr kumimoji="0" lang="en-US" sz="2000" i="0" u="none" strike="noStrike" kern="0" cap="none" spc="0" normalizeH="0" baseline="0" noProof="0" dirty="0">
              <a:ln>
                <a:noFill/>
              </a:ln>
              <a:solidFill>
                <a:schemeClr val="accent4"/>
              </a:solidFill>
              <a:effectLst/>
              <a:uLnTx/>
              <a:uFillTx/>
              <a:latin typeface="Arial"/>
              <a:ea typeface="+mn-ea"/>
              <a:cs typeface="+mn-cs"/>
            </a:endParaRPr>
          </a:p>
          <a:p>
            <a:pPr marL="0" marR="0" lvl="0" indent="0" algn="l" defTabSz="1358227" rtl="0" eaLnBrk="0" fontAlgn="base" latinLnBrk="0" hangingPunct="0">
              <a:lnSpc>
                <a:spcPct val="90000"/>
              </a:lnSpc>
              <a:spcBef>
                <a:spcPct val="50000"/>
              </a:spcBef>
              <a:spcAft>
                <a:spcPct val="20000"/>
              </a:spcAft>
              <a:buClr>
                <a:srgbClr val="007AC9"/>
              </a:buClr>
              <a:buSzPct val="70000"/>
              <a:buNone/>
              <a:tabLst/>
              <a:defRPr/>
            </a:pPr>
            <a:endParaRPr kumimoji="0" lang="en-US" sz="2000" b="0" i="0" u="none" strike="noStrike" kern="0" cap="none" spc="0" normalizeH="0" baseline="0" noProof="0" dirty="0">
              <a:ln>
                <a:noFill/>
              </a:ln>
              <a:solidFill>
                <a:schemeClr val="accent4"/>
              </a:solidFill>
              <a:effectLst/>
              <a:uLnTx/>
              <a:uFillTx/>
              <a:latin typeface="Arial"/>
              <a:ea typeface="+mn-ea"/>
              <a:cs typeface="+mn-cs"/>
            </a:endParaRPr>
          </a:p>
        </p:txBody>
      </p:sp>
    </p:spTree>
    <p:extLst>
      <p:ext uri="{BB962C8B-B14F-4D97-AF65-F5344CB8AC3E}">
        <p14:creationId xmlns:p14="http://schemas.microsoft.com/office/powerpoint/2010/main" val="372686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green and white circle&#10;&#10;Description automatically generated">
            <a:extLst>
              <a:ext uri="{FF2B5EF4-FFF2-40B4-BE49-F238E27FC236}">
                <a16:creationId xmlns:a16="http://schemas.microsoft.com/office/drawing/2014/main" id="{4EA6167C-7FB7-EAB5-903F-1A10F9F7D517}"/>
              </a:ext>
            </a:extLst>
          </p:cNvPr>
          <p:cNvPicPr>
            <a:picLocks noChangeAspect="1"/>
          </p:cNvPicPr>
          <p:nvPr/>
        </p:nvPicPr>
        <p:blipFill>
          <a:blip r:embed="rId3"/>
          <a:srcRect/>
          <a:stretch/>
        </p:blipFill>
        <p:spPr>
          <a:xfrm>
            <a:off x="0" y="10"/>
            <a:ext cx="12191980" cy="6857990"/>
          </a:xfrm>
          <a:prstGeom prst="rect">
            <a:avLst/>
          </a:prstGeom>
          <a:noFill/>
        </p:spPr>
      </p:pic>
      <p:sp>
        <p:nvSpPr>
          <p:cNvPr id="4" name="Slide Number Placeholder 3" hidden="1">
            <a:extLst>
              <a:ext uri="{FF2B5EF4-FFF2-40B4-BE49-F238E27FC236}">
                <a16:creationId xmlns:a16="http://schemas.microsoft.com/office/drawing/2014/main" id="{252E5DD6-A534-CFE7-32FE-98EA429DF296}"/>
              </a:ext>
            </a:extLst>
          </p:cNvPr>
          <p:cNvSpPr>
            <a:spLocks noGrp="1"/>
          </p:cNvSpPr>
          <p:nvPr>
            <p:ph type="sldNum" sz="quarter" idx="4"/>
          </p:nvPr>
        </p:nvSpPr>
        <p:spPr>
          <a:xfrm>
            <a:off x="9956800" y="64166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8E40817-A980-6F4C-818E-1928CB61A1F1}" type="slidenum">
              <a:rPr lang="en-US" smtClean="0"/>
              <a:pPr>
                <a:spcAft>
                  <a:spcPts val="600"/>
                </a:spcAft>
              </a:pPr>
              <a:t>2</a:t>
            </a:fld>
            <a:endParaRPr lang="en-US"/>
          </a:p>
        </p:txBody>
      </p:sp>
      <p:pic>
        <p:nvPicPr>
          <p:cNvPr id="6" name="Picture 5" descr="Logo&#10;&#10;Description automatically generated">
            <a:extLst>
              <a:ext uri="{FF2B5EF4-FFF2-40B4-BE49-F238E27FC236}">
                <a16:creationId xmlns:a16="http://schemas.microsoft.com/office/drawing/2014/main" id="{F01D23CC-5743-685F-6926-387C56F8A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69" y="6227500"/>
            <a:ext cx="2946722" cy="472231"/>
          </a:xfrm>
          <a:prstGeom prst="rect">
            <a:avLst/>
          </a:prstGeom>
        </p:spPr>
      </p:pic>
      <p:sp>
        <p:nvSpPr>
          <p:cNvPr id="8" name="TextBox 7">
            <a:extLst>
              <a:ext uri="{FF2B5EF4-FFF2-40B4-BE49-F238E27FC236}">
                <a16:creationId xmlns:a16="http://schemas.microsoft.com/office/drawing/2014/main" id="{38D016BF-9194-3256-A7CF-1ECABDB99DDF}"/>
              </a:ext>
            </a:extLst>
          </p:cNvPr>
          <p:cNvSpPr txBox="1"/>
          <p:nvPr/>
        </p:nvSpPr>
        <p:spPr>
          <a:xfrm>
            <a:off x="903890" y="1723697"/>
            <a:ext cx="5801710" cy="3079531"/>
          </a:xfrm>
          <a:prstGeom prst="rect">
            <a:avLst/>
          </a:prstGeom>
          <a:noFill/>
        </p:spPr>
        <p:txBody>
          <a:bodyPr wrap="square" rtlCol="0">
            <a:spAutoFit/>
          </a:bodyPr>
          <a:lstStyle/>
          <a:p>
            <a:endParaRPr lang="en-US"/>
          </a:p>
        </p:txBody>
      </p:sp>
      <p:sp>
        <p:nvSpPr>
          <p:cNvPr id="2" name="TextBox 1">
            <a:extLst>
              <a:ext uri="{FF2B5EF4-FFF2-40B4-BE49-F238E27FC236}">
                <a16:creationId xmlns:a16="http://schemas.microsoft.com/office/drawing/2014/main" id="{4BE55489-47E5-DA9B-FA49-48E0ADA05470}"/>
              </a:ext>
            </a:extLst>
          </p:cNvPr>
          <p:cNvSpPr txBox="1"/>
          <p:nvPr/>
        </p:nvSpPr>
        <p:spPr>
          <a:xfrm>
            <a:off x="609600" y="189921"/>
            <a:ext cx="8492359" cy="646331"/>
          </a:xfrm>
          <a:prstGeom prst="rect">
            <a:avLst/>
          </a:prstGeom>
          <a:noFill/>
        </p:spPr>
        <p:txBody>
          <a:bodyPr wrap="square" rtlCol="0">
            <a:spAutoFit/>
          </a:bodyPr>
          <a:lstStyle/>
          <a:p>
            <a:r>
              <a:rPr lang="en-US" sz="3600" b="1" dirty="0">
                <a:solidFill>
                  <a:schemeClr val="accent1"/>
                </a:solidFill>
              </a:rPr>
              <a:t>How to Apply to Scholarship Program</a:t>
            </a:r>
          </a:p>
        </p:txBody>
      </p:sp>
      <p:sp>
        <p:nvSpPr>
          <p:cNvPr id="9" name="Content Placeholder 2">
            <a:extLst>
              <a:ext uri="{FF2B5EF4-FFF2-40B4-BE49-F238E27FC236}">
                <a16:creationId xmlns:a16="http://schemas.microsoft.com/office/drawing/2014/main" id="{8BCD471B-6BC6-6D9D-C393-BB6C98197E7E}"/>
              </a:ext>
            </a:extLst>
          </p:cNvPr>
          <p:cNvSpPr txBox="1">
            <a:spLocks/>
          </p:cNvSpPr>
          <p:nvPr/>
        </p:nvSpPr>
        <p:spPr bwMode="auto">
          <a:xfrm>
            <a:off x="171105" y="1348368"/>
            <a:ext cx="8194496" cy="4222264"/>
          </a:xfrm>
          <a:prstGeom prst="rect">
            <a:avLst/>
          </a:prstGeom>
          <a:noFill/>
          <a:ln w="9525">
            <a:noFill/>
            <a:miter lim="800000"/>
            <a:headEnd/>
            <a:tailEnd/>
          </a:ln>
        </p:spPr>
        <p:txBody>
          <a:bodyPr vert="horz" wrap="square" lIns="135743" tIns="67988" rIns="135743" bIns="67988" numCol="1" anchor="t" anchorCtr="0" compatLnSpc="1">
            <a:prstTxWarp prst="textNoShape">
              <a:avLst/>
            </a:prstTxWarp>
          </a:bodyPr>
          <a:lstStyle>
            <a:lvl1pPr marL="345445" indent="-345445" algn="l" defTabSz="1358227" rtl="0" eaLnBrk="0" fontAlgn="base" hangingPunct="0">
              <a:lnSpc>
                <a:spcPct val="90000"/>
              </a:lnSpc>
              <a:spcBef>
                <a:spcPct val="50000"/>
              </a:spcBef>
              <a:spcAft>
                <a:spcPct val="20000"/>
              </a:spcAft>
              <a:buClr>
                <a:srgbClr val="007AC9"/>
              </a:buClr>
              <a:buSzPct val="70000"/>
              <a:buFont typeface="Wingdings 3" pitchFamily="18" charset="2"/>
              <a:buChar char="y"/>
              <a:defRPr sz="3200">
                <a:solidFill>
                  <a:srgbClr val="4D4F53"/>
                </a:solidFill>
                <a:latin typeface="+mn-lt"/>
                <a:ea typeface="+mn-ea"/>
                <a:cs typeface="+mn-cs"/>
              </a:defRPr>
            </a:lvl1pPr>
            <a:lvl2pPr marL="753885" indent="-237943" algn="l" defTabSz="1358227" rtl="0" eaLnBrk="0" fontAlgn="base" hangingPunct="0">
              <a:lnSpc>
                <a:spcPct val="90000"/>
              </a:lnSpc>
              <a:spcBef>
                <a:spcPct val="0"/>
              </a:spcBef>
              <a:spcAft>
                <a:spcPct val="20000"/>
              </a:spcAft>
              <a:buClr>
                <a:srgbClr val="007AC9"/>
              </a:buClr>
              <a:buFont typeface="Wingdings" pitchFamily="2" charset="2"/>
              <a:buChar char="§"/>
              <a:defRPr sz="2700">
                <a:solidFill>
                  <a:srgbClr val="4D4F53"/>
                </a:solidFill>
                <a:latin typeface="+mn-lt"/>
                <a:ea typeface="+mn-ea"/>
              </a:defRPr>
            </a:lvl2pPr>
            <a:lvl3pPr marL="1187700" indent="-261073" algn="l" defTabSz="1358227" rtl="0" eaLnBrk="0" fontAlgn="base" hangingPunct="0">
              <a:lnSpc>
                <a:spcPct val="90000"/>
              </a:lnSpc>
              <a:spcBef>
                <a:spcPct val="15000"/>
              </a:spcBef>
              <a:spcAft>
                <a:spcPct val="0"/>
              </a:spcAft>
              <a:buClr>
                <a:srgbClr val="007AC9"/>
              </a:buClr>
              <a:buFont typeface="Arial" pitchFamily="34" charset="0"/>
              <a:buChar char="-"/>
              <a:defRPr sz="2300">
                <a:solidFill>
                  <a:srgbClr val="4D4F53"/>
                </a:solidFill>
                <a:latin typeface="+mn-lt"/>
                <a:ea typeface="+mn-ea"/>
              </a:defRPr>
            </a:lvl3pPr>
            <a:lvl4pPr marL="1619406" indent="-261073"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4pPr>
            <a:lvl5pPr marL="2048783"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5pPr>
            <a:lvl6pPr marL="265535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6pPr>
            <a:lvl7pPr marL="326184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7pPr>
            <a:lvl8pPr marL="3868386"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8pPr>
            <a:lvl9pPr marL="4474712" indent="-259062" algn="l" defTabSz="1358227" rtl="0" eaLnBrk="0" fontAlgn="base" hangingPunct="0">
              <a:lnSpc>
                <a:spcPct val="90000"/>
              </a:lnSpc>
              <a:spcBef>
                <a:spcPct val="15000"/>
              </a:spcBef>
              <a:spcAft>
                <a:spcPct val="0"/>
              </a:spcAft>
              <a:buClr>
                <a:srgbClr val="007AC9"/>
              </a:buClr>
              <a:buFont typeface="Wingdings" pitchFamily="2" charset="2"/>
              <a:buChar char="§"/>
              <a:defRPr sz="2000">
                <a:solidFill>
                  <a:srgbClr val="4D4F53"/>
                </a:solidFill>
                <a:latin typeface="+mn-lt"/>
                <a:ea typeface="+mn-ea"/>
              </a:defRPr>
            </a:lvl9pPr>
          </a:lstStyle>
          <a:p>
            <a:pPr marR="0" lvl="0" algn="l" defTabSz="1358227" rtl="0" eaLnBrk="0" fontAlgn="base" latinLnBrk="0" hangingPunct="0">
              <a:lnSpc>
                <a:spcPct val="90000"/>
              </a:lnSpc>
              <a:spcBef>
                <a:spcPct val="50000"/>
              </a:spcBef>
              <a:spcAft>
                <a:spcPct val="20000"/>
              </a:spcAft>
              <a:buClr>
                <a:srgbClr val="007AC9"/>
              </a:buClr>
              <a:buSzPct val="70000"/>
              <a:buFont typeface="Arial" panose="020B0604020202020204" pitchFamily="34" charset="0"/>
              <a:buChar char="•"/>
              <a:tabLst/>
              <a:defRPr/>
            </a:pPr>
            <a:endParaRPr kumimoji="0" lang="en-US" sz="2000" i="0" u="none" strike="noStrike" kern="0" cap="none" spc="0" normalizeH="0" baseline="0" noProof="0" dirty="0">
              <a:ln>
                <a:noFill/>
              </a:ln>
              <a:solidFill>
                <a:schemeClr val="accent4"/>
              </a:solidFill>
              <a:effectLst/>
              <a:uLnTx/>
              <a:uFillTx/>
              <a:latin typeface="Arial"/>
              <a:ea typeface="+mn-ea"/>
              <a:cs typeface="+mn-cs"/>
            </a:endParaRPr>
          </a:p>
          <a:p>
            <a:pPr marL="0" marR="0" lvl="0" indent="0" algn="l" defTabSz="1358227" rtl="0" eaLnBrk="0" fontAlgn="base" latinLnBrk="0" hangingPunct="0">
              <a:lnSpc>
                <a:spcPct val="90000"/>
              </a:lnSpc>
              <a:spcBef>
                <a:spcPct val="50000"/>
              </a:spcBef>
              <a:spcAft>
                <a:spcPct val="20000"/>
              </a:spcAft>
              <a:buClr>
                <a:srgbClr val="007AC9"/>
              </a:buClr>
              <a:buSzPct val="70000"/>
              <a:buNone/>
              <a:tabLst/>
              <a:defRPr/>
            </a:pPr>
            <a:endParaRPr kumimoji="0" lang="en-US" sz="2000" b="0" i="0" u="none" strike="noStrike" kern="0" cap="none" spc="0" normalizeH="0" baseline="0" noProof="0" dirty="0">
              <a:ln>
                <a:noFill/>
              </a:ln>
              <a:solidFill>
                <a:schemeClr val="accent4"/>
              </a:solidFill>
              <a:effectLst/>
              <a:uLnTx/>
              <a:uFillTx/>
              <a:latin typeface="Arial"/>
              <a:ea typeface="+mn-ea"/>
              <a:cs typeface="+mn-cs"/>
            </a:endParaRPr>
          </a:p>
        </p:txBody>
      </p:sp>
      <p:pic>
        <p:nvPicPr>
          <p:cNvPr id="3" name="Picture 2">
            <a:extLst>
              <a:ext uri="{FF2B5EF4-FFF2-40B4-BE49-F238E27FC236}">
                <a16:creationId xmlns:a16="http://schemas.microsoft.com/office/drawing/2014/main" id="{9FD3D646-563F-81E5-B1F7-698B3701FB7C}"/>
              </a:ext>
            </a:extLst>
          </p:cNvPr>
          <p:cNvPicPr>
            <a:picLocks noChangeAspect="1"/>
          </p:cNvPicPr>
          <p:nvPr/>
        </p:nvPicPr>
        <p:blipFill rotWithShape="1">
          <a:blip r:embed="rId5"/>
          <a:srcRect l="1172"/>
          <a:stretch/>
        </p:blipFill>
        <p:spPr>
          <a:xfrm>
            <a:off x="3706909" y="3224459"/>
            <a:ext cx="3591741" cy="3119815"/>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F4D6715A-7DD8-7EE4-9E9C-79D237E38F5E}"/>
              </a:ext>
            </a:extLst>
          </p:cNvPr>
          <p:cNvGrpSpPr>
            <a:grpSpLocks noChangeAspect="1"/>
          </p:cNvGrpSpPr>
          <p:nvPr/>
        </p:nvGrpSpPr>
        <p:grpSpPr>
          <a:xfrm>
            <a:off x="7556772" y="1279770"/>
            <a:ext cx="4103601" cy="3079531"/>
            <a:chOff x="754748" y="760358"/>
            <a:chExt cx="6647814" cy="5443678"/>
          </a:xfrm>
        </p:grpSpPr>
        <p:pic>
          <p:nvPicPr>
            <p:cNvPr id="11" name="Picture 10">
              <a:extLst>
                <a:ext uri="{FF2B5EF4-FFF2-40B4-BE49-F238E27FC236}">
                  <a16:creationId xmlns:a16="http://schemas.microsoft.com/office/drawing/2014/main" id="{8EAFDF24-88A6-D18A-1A83-6F7FD14D1B82}"/>
                </a:ext>
              </a:extLst>
            </p:cNvPr>
            <p:cNvPicPr>
              <a:picLocks noChangeAspect="1"/>
            </p:cNvPicPr>
            <p:nvPr/>
          </p:nvPicPr>
          <p:blipFill rotWithShape="1">
            <a:blip r:embed="rId6">
              <a:extLst>
                <a:ext uri="{28A0092B-C50C-407E-A947-70E740481C1C}">
                  <a14:useLocalDpi xmlns:a14="http://schemas.microsoft.com/office/drawing/2010/main" val="0"/>
                </a:ext>
              </a:extLst>
            </a:blip>
            <a:srcRect t="1" b="34719"/>
            <a:stretch/>
          </p:blipFill>
          <p:spPr>
            <a:xfrm>
              <a:off x="754748" y="760358"/>
              <a:ext cx="6647814" cy="432922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4C941AA-B471-9928-A3FF-425DF4A69883}"/>
                </a:ext>
              </a:extLst>
            </p:cNvPr>
            <p:cNvPicPr>
              <a:picLocks noChangeAspect="1"/>
            </p:cNvPicPr>
            <p:nvPr/>
          </p:nvPicPr>
          <p:blipFill rotWithShape="1">
            <a:blip r:embed="rId6">
              <a:extLst>
                <a:ext uri="{28A0092B-C50C-407E-A947-70E740481C1C}">
                  <a14:useLocalDpi xmlns:a14="http://schemas.microsoft.com/office/drawing/2010/main" val="0"/>
                </a:ext>
              </a:extLst>
            </a:blip>
            <a:srcRect t="83034" b="162"/>
            <a:stretch/>
          </p:blipFill>
          <p:spPr>
            <a:xfrm>
              <a:off x="754748" y="5089585"/>
              <a:ext cx="6647814" cy="1114451"/>
            </a:xfrm>
            <a:prstGeom prst="rect">
              <a:avLst/>
            </a:prstGeom>
            <a:ln>
              <a:noFill/>
            </a:ln>
            <a:effectLst>
              <a:outerShdw blurRad="292100" dist="139700" dir="2700000" algn="tl" rotWithShape="0">
                <a:srgbClr val="333333">
                  <a:alpha val="65000"/>
                </a:srgbClr>
              </a:outerShdw>
            </a:effectLst>
          </p:spPr>
        </p:pic>
      </p:grpSp>
      <p:pic>
        <p:nvPicPr>
          <p:cNvPr id="13" name="Picture 12">
            <a:extLst>
              <a:ext uri="{FF2B5EF4-FFF2-40B4-BE49-F238E27FC236}">
                <a16:creationId xmlns:a16="http://schemas.microsoft.com/office/drawing/2014/main" id="{231E4E52-AFDF-9ACF-4476-5CCE173E58E3}"/>
              </a:ext>
            </a:extLst>
          </p:cNvPr>
          <p:cNvPicPr>
            <a:picLocks noChangeAspect="1"/>
          </p:cNvPicPr>
          <p:nvPr/>
        </p:nvPicPr>
        <p:blipFill>
          <a:blip r:embed="rId7"/>
          <a:stretch>
            <a:fillRect/>
          </a:stretch>
        </p:blipFill>
        <p:spPr>
          <a:xfrm>
            <a:off x="196769" y="1190099"/>
            <a:ext cx="4022889" cy="1680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1607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green and white circle&#10;&#10;Description automatically generated">
            <a:extLst>
              <a:ext uri="{FF2B5EF4-FFF2-40B4-BE49-F238E27FC236}">
                <a16:creationId xmlns:a16="http://schemas.microsoft.com/office/drawing/2014/main" id="{4EA6167C-7FB7-EAB5-903F-1A10F9F7D517}"/>
              </a:ext>
            </a:extLst>
          </p:cNvPr>
          <p:cNvPicPr>
            <a:picLocks noChangeAspect="1"/>
          </p:cNvPicPr>
          <p:nvPr/>
        </p:nvPicPr>
        <p:blipFill>
          <a:blip r:embed="rId3"/>
          <a:srcRect/>
          <a:stretch/>
        </p:blipFill>
        <p:spPr>
          <a:xfrm>
            <a:off x="0" y="10"/>
            <a:ext cx="12191980" cy="6857990"/>
          </a:xfrm>
          <a:prstGeom prst="rect">
            <a:avLst/>
          </a:prstGeom>
          <a:noFill/>
        </p:spPr>
      </p:pic>
      <p:pic>
        <p:nvPicPr>
          <p:cNvPr id="3" name="Picture 2">
            <a:extLst>
              <a:ext uri="{FF2B5EF4-FFF2-40B4-BE49-F238E27FC236}">
                <a16:creationId xmlns:a16="http://schemas.microsoft.com/office/drawing/2014/main" id="{4C447881-356E-7C63-8903-76C3A1621CCF}"/>
              </a:ext>
            </a:extLst>
          </p:cNvPr>
          <p:cNvPicPr>
            <a:picLocks noChangeAspect="1"/>
          </p:cNvPicPr>
          <p:nvPr/>
        </p:nvPicPr>
        <p:blipFill rotWithShape="1">
          <a:blip r:embed="rId4"/>
          <a:srcRect l="840" t="590" b="11607"/>
          <a:stretch/>
        </p:blipFill>
        <p:spPr>
          <a:xfrm>
            <a:off x="1024958" y="965429"/>
            <a:ext cx="4648164" cy="5027181"/>
          </a:xfrm>
          <a:prstGeom prst="rect">
            <a:avLst/>
          </a:prstGeom>
        </p:spPr>
      </p:pic>
      <p:sp>
        <p:nvSpPr>
          <p:cNvPr id="4" name="Slide Number Placeholder 3" hidden="1">
            <a:extLst>
              <a:ext uri="{FF2B5EF4-FFF2-40B4-BE49-F238E27FC236}">
                <a16:creationId xmlns:a16="http://schemas.microsoft.com/office/drawing/2014/main" id="{252E5DD6-A534-CFE7-32FE-98EA429DF296}"/>
              </a:ext>
            </a:extLst>
          </p:cNvPr>
          <p:cNvSpPr>
            <a:spLocks noGrp="1"/>
          </p:cNvSpPr>
          <p:nvPr>
            <p:ph type="sldNum" sz="quarter" idx="4"/>
          </p:nvPr>
        </p:nvSpPr>
        <p:spPr>
          <a:xfrm>
            <a:off x="9956800" y="6416676"/>
            <a:ext cx="284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88E40817-A980-6F4C-818E-1928CB61A1F1}" type="slidenum">
              <a:rPr lang="en-US" smtClean="0"/>
              <a:pPr>
                <a:spcAft>
                  <a:spcPts val="600"/>
                </a:spcAft>
              </a:pPr>
              <a:t>3</a:t>
            </a:fld>
            <a:endParaRPr lang="en-US"/>
          </a:p>
        </p:txBody>
      </p:sp>
      <p:pic>
        <p:nvPicPr>
          <p:cNvPr id="6" name="Picture 5" descr="Logo&#10;&#10;Description automatically generated">
            <a:extLst>
              <a:ext uri="{FF2B5EF4-FFF2-40B4-BE49-F238E27FC236}">
                <a16:creationId xmlns:a16="http://schemas.microsoft.com/office/drawing/2014/main" id="{F01D23CC-5743-685F-6926-387C56F8AA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512" y="2298369"/>
            <a:ext cx="1511612" cy="242245"/>
          </a:xfrm>
          <a:prstGeom prst="rect">
            <a:avLst/>
          </a:prstGeom>
        </p:spPr>
      </p:pic>
      <p:sp>
        <p:nvSpPr>
          <p:cNvPr id="2" name="TextBox 1">
            <a:extLst>
              <a:ext uri="{FF2B5EF4-FFF2-40B4-BE49-F238E27FC236}">
                <a16:creationId xmlns:a16="http://schemas.microsoft.com/office/drawing/2014/main" id="{4BE55489-47E5-DA9B-FA49-48E0ADA05470}"/>
              </a:ext>
            </a:extLst>
          </p:cNvPr>
          <p:cNvSpPr txBox="1"/>
          <p:nvPr/>
        </p:nvSpPr>
        <p:spPr>
          <a:xfrm>
            <a:off x="609600" y="189921"/>
            <a:ext cx="8492359" cy="646331"/>
          </a:xfrm>
          <a:prstGeom prst="rect">
            <a:avLst/>
          </a:prstGeom>
          <a:noFill/>
        </p:spPr>
        <p:txBody>
          <a:bodyPr wrap="square" rtlCol="0">
            <a:spAutoFit/>
          </a:bodyPr>
          <a:lstStyle/>
          <a:p>
            <a:r>
              <a:rPr lang="en-US" sz="3600" b="1" dirty="0">
                <a:solidFill>
                  <a:schemeClr val="accent1"/>
                </a:solidFill>
              </a:rPr>
              <a:t>Ida Koran Landing page</a:t>
            </a:r>
          </a:p>
        </p:txBody>
      </p:sp>
      <p:pic>
        <p:nvPicPr>
          <p:cNvPr id="7" name="Picture 6" descr="Logo&#10;&#10;Description automatically generated">
            <a:extLst>
              <a:ext uri="{FF2B5EF4-FFF2-40B4-BE49-F238E27FC236}">
                <a16:creationId xmlns:a16="http://schemas.microsoft.com/office/drawing/2014/main" id="{FF6DD73A-B1F8-8A18-FCA8-77E474176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02" y="6308367"/>
            <a:ext cx="2946722" cy="472231"/>
          </a:xfrm>
          <a:prstGeom prst="rect">
            <a:avLst/>
          </a:prstGeom>
        </p:spPr>
      </p:pic>
      <p:pic>
        <p:nvPicPr>
          <p:cNvPr id="8" name="Picture 7">
            <a:extLst>
              <a:ext uri="{FF2B5EF4-FFF2-40B4-BE49-F238E27FC236}">
                <a16:creationId xmlns:a16="http://schemas.microsoft.com/office/drawing/2014/main" id="{8195AE28-ECC1-FEAC-C64D-1CCCA6FA987B}"/>
              </a:ext>
            </a:extLst>
          </p:cNvPr>
          <p:cNvPicPr>
            <a:picLocks noChangeAspect="1"/>
          </p:cNvPicPr>
          <p:nvPr/>
        </p:nvPicPr>
        <p:blipFill>
          <a:blip r:embed="rId6"/>
          <a:stretch>
            <a:fillRect/>
          </a:stretch>
        </p:blipFill>
        <p:spPr>
          <a:xfrm>
            <a:off x="6161820" y="750960"/>
            <a:ext cx="4648165" cy="6029638"/>
          </a:xfrm>
          <a:prstGeom prst="rect">
            <a:avLst/>
          </a:prstGeom>
        </p:spPr>
      </p:pic>
    </p:spTree>
    <p:extLst>
      <p:ext uri="{BB962C8B-B14F-4D97-AF65-F5344CB8AC3E}">
        <p14:creationId xmlns:p14="http://schemas.microsoft.com/office/powerpoint/2010/main" val="192256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green and white circle&#10;&#10;Description automatically generated">
            <a:extLst>
              <a:ext uri="{FF2B5EF4-FFF2-40B4-BE49-F238E27FC236}">
                <a16:creationId xmlns:a16="http://schemas.microsoft.com/office/drawing/2014/main" id="{2A5D8DA7-BF30-189E-00A3-7F97E683E53B}"/>
              </a:ext>
            </a:extLst>
          </p:cNvPr>
          <p:cNvPicPr>
            <a:picLocks noChangeAspect="1"/>
          </p:cNvPicPr>
          <p:nvPr/>
        </p:nvPicPr>
        <p:blipFill>
          <a:blip r:embed="rId3"/>
          <a:srcRect r="8888"/>
          <a:stretch/>
        </p:blipFill>
        <p:spPr>
          <a:xfrm>
            <a:off x="2520950" y="0"/>
            <a:ext cx="9671050" cy="6901898"/>
          </a:xfrm>
          <a:prstGeom prst="rect">
            <a:avLst/>
          </a:prstGeom>
        </p:spPr>
      </p:pic>
      <p:sp>
        <p:nvSpPr>
          <p:cNvPr id="2" name="Title 1">
            <a:extLst>
              <a:ext uri="{FF2B5EF4-FFF2-40B4-BE49-F238E27FC236}">
                <a16:creationId xmlns:a16="http://schemas.microsoft.com/office/drawing/2014/main" id="{56FBE48B-DB98-4D4C-9E04-AE71C367FF54}"/>
              </a:ext>
            </a:extLst>
          </p:cNvPr>
          <p:cNvSpPr>
            <a:spLocks noGrp="1"/>
          </p:cNvSpPr>
          <p:nvPr>
            <p:ph type="title"/>
          </p:nvPr>
        </p:nvSpPr>
        <p:spPr>
          <a:xfrm>
            <a:off x="259467" y="218848"/>
            <a:ext cx="10898690" cy="980365"/>
          </a:xfrm>
        </p:spPr>
        <p:txBody>
          <a:bodyPr>
            <a:normAutofit fontScale="90000"/>
          </a:bodyPr>
          <a:lstStyle/>
          <a:p>
            <a:br>
              <a:rPr lang="en-US" b="1" dirty="0">
                <a:solidFill>
                  <a:schemeClr val="accent1"/>
                </a:solidFill>
                <a:latin typeface="Arial" panose="020B0604020202020204" pitchFamily="34" charset="0"/>
                <a:cs typeface="Arial" panose="020B0604020202020204" pitchFamily="34" charset="0"/>
              </a:rPr>
            </a:br>
            <a:r>
              <a:rPr lang="en-US" b="1" dirty="0">
                <a:solidFill>
                  <a:schemeClr val="accent1"/>
                </a:solidFill>
                <a:latin typeface="Arial" panose="020B0604020202020204" pitchFamily="34" charset="0"/>
                <a:cs typeface="Arial" panose="020B0604020202020204" pitchFamily="34" charset="0"/>
              </a:rPr>
              <a:t>Scholarship Program – student evaluations</a:t>
            </a:r>
            <a:br>
              <a:rPr lang="en-US" dirty="0">
                <a:solidFill>
                  <a:schemeClr val="accent1"/>
                </a:solidFill>
                <a:latin typeface="Arial" panose="020B0604020202020204" pitchFamily="34" charset="0"/>
                <a:cs typeface="Arial" panose="020B0604020202020204" pitchFamily="34" charset="0"/>
              </a:rPr>
            </a:br>
            <a:endParaRPr lang="en-US"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6C19E3-0E26-48A4-AB23-C0B0D75ED379}"/>
              </a:ext>
            </a:extLst>
          </p:cNvPr>
          <p:cNvSpPr>
            <a:spLocks noGrp="1"/>
          </p:cNvSpPr>
          <p:nvPr>
            <p:ph idx="1"/>
          </p:nvPr>
        </p:nvSpPr>
        <p:spPr>
          <a:xfrm>
            <a:off x="429510" y="1199213"/>
            <a:ext cx="7210477" cy="4958245"/>
          </a:xfrm>
        </p:spPr>
        <p:txBody>
          <a:bodyPr>
            <a:normAutofit fontScale="92500" lnSpcReduction="10000"/>
          </a:bodyPr>
          <a:lstStyle/>
          <a:p>
            <a:pPr>
              <a:buFont typeface="Arial" panose="020B0604020202020204" pitchFamily="34" charset="0"/>
              <a:buChar char="•"/>
            </a:pPr>
            <a:r>
              <a:rPr lang="en-US" dirty="0">
                <a:solidFill>
                  <a:schemeClr val="tx2"/>
                </a:solidFill>
              </a:rPr>
              <a:t>Applications are evaluated by </a:t>
            </a:r>
            <a:r>
              <a:rPr lang="en-US" b="1" dirty="0">
                <a:solidFill>
                  <a:schemeClr val="accent4"/>
                </a:solidFill>
              </a:rPr>
              <a:t>Scholarship America</a:t>
            </a:r>
          </a:p>
          <a:p>
            <a:pPr>
              <a:buFont typeface="Arial" panose="020B0604020202020204" pitchFamily="34" charset="0"/>
              <a:buChar char="•"/>
            </a:pPr>
            <a:r>
              <a:rPr lang="en-US" dirty="0">
                <a:solidFill>
                  <a:schemeClr val="tx2"/>
                </a:solidFill>
              </a:rPr>
              <a:t>Students are evaluated on </a:t>
            </a:r>
            <a:r>
              <a:rPr lang="en-US" b="1" dirty="0">
                <a:solidFill>
                  <a:schemeClr val="accent4"/>
                </a:solidFill>
              </a:rPr>
              <a:t>50% academics &amp;</a:t>
            </a:r>
            <a:br>
              <a:rPr lang="en-US" b="1" dirty="0">
                <a:solidFill>
                  <a:schemeClr val="accent4"/>
                </a:solidFill>
              </a:rPr>
            </a:br>
            <a:r>
              <a:rPr lang="en-US" b="1" dirty="0">
                <a:solidFill>
                  <a:schemeClr val="accent4"/>
                </a:solidFill>
              </a:rPr>
              <a:t>50% extra-curricular, work, special circumstances</a:t>
            </a:r>
          </a:p>
          <a:p>
            <a:pPr>
              <a:buFont typeface="Arial" panose="020B0604020202020204" pitchFamily="34" charset="0"/>
              <a:buChar char="•"/>
            </a:pPr>
            <a:r>
              <a:rPr lang="en-US" dirty="0">
                <a:solidFill>
                  <a:schemeClr val="tx2"/>
                </a:solidFill>
              </a:rPr>
              <a:t>No longer requiring recommendation</a:t>
            </a:r>
          </a:p>
          <a:p>
            <a:pPr>
              <a:buFont typeface="Arial" panose="020B0604020202020204" pitchFamily="34" charset="0"/>
              <a:buChar char="•"/>
            </a:pPr>
            <a:r>
              <a:rPr lang="en-US" dirty="0">
                <a:solidFill>
                  <a:schemeClr val="tx2"/>
                </a:solidFill>
              </a:rPr>
              <a:t>Student applicants must </a:t>
            </a:r>
            <a:r>
              <a:rPr lang="en-US" b="1" dirty="0">
                <a:solidFill>
                  <a:schemeClr val="accent4"/>
                </a:solidFill>
              </a:rPr>
              <a:t>lock and submit </a:t>
            </a:r>
            <a:r>
              <a:rPr lang="en-US" dirty="0">
                <a:solidFill>
                  <a:schemeClr val="tx2"/>
                </a:solidFill>
              </a:rPr>
              <a:t>their applications</a:t>
            </a:r>
          </a:p>
          <a:p>
            <a:pPr>
              <a:buFont typeface="Arial" panose="020B0604020202020204" pitchFamily="34" charset="0"/>
              <a:buChar char="•"/>
            </a:pPr>
            <a:r>
              <a:rPr lang="en-US" dirty="0">
                <a:solidFill>
                  <a:schemeClr val="tx2"/>
                </a:solidFill>
              </a:rPr>
              <a:t>SA sends out </a:t>
            </a:r>
            <a:r>
              <a:rPr lang="en-US" b="1" dirty="0">
                <a:solidFill>
                  <a:schemeClr val="accent4"/>
                </a:solidFill>
              </a:rPr>
              <a:t>2 reminders </a:t>
            </a:r>
            <a:r>
              <a:rPr lang="en-US" dirty="0">
                <a:solidFill>
                  <a:schemeClr val="tx2"/>
                </a:solidFill>
              </a:rPr>
              <a:t>to students prior to deadline</a:t>
            </a:r>
          </a:p>
          <a:p>
            <a:pPr>
              <a:buFont typeface="Arial" panose="020B0604020202020204" pitchFamily="34" charset="0"/>
              <a:buChar char="•"/>
            </a:pPr>
            <a:r>
              <a:rPr lang="en-US" dirty="0">
                <a:solidFill>
                  <a:schemeClr val="tx2"/>
                </a:solidFill>
              </a:rPr>
              <a:t>Notification to students </a:t>
            </a:r>
            <a:r>
              <a:rPr lang="en-US" b="1" dirty="0">
                <a:solidFill>
                  <a:schemeClr val="accent4"/>
                </a:solidFill>
              </a:rPr>
              <a:t>2</a:t>
            </a:r>
            <a:r>
              <a:rPr lang="en-US" b="1" baseline="30000" dirty="0">
                <a:solidFill>
                  <a:schemeClr val="accent4"/>
                </a:solidFill>
              </a:rPr>
              <a:t>nd</a:t>
            </a:r>
            <a:r>
              <a:rPr lang="en-US" b="1" dirty="0">
                <a:solidFill>
                  <a:schemeClr val="accent4"/>
                </a:solidFill>
              </a:rPr>
              <a:t> week in May</a:t>
            </a:r>
            <a:br>
              <a:rPr lang="en-US" dirty="0"/>
            </a:br>
            <a:endParaRPr lang="en-US" dirty="0"/>
          </a:p>
        </p:txBody>
      </p:sp>
      <p:pic>
        <p:nvPicPr>
          <p:cNvPr id="4" name="Picture 3" descr="Logo&#10;&#10;Description automatically generated">
            <a:extLst>
              <a:ext uri="{FF2B5EF4-FFF2-40B4-BE49-F238E27FC236}">
                <a16:creationId xmlns:a16="http://schemas.microsoft.com/office/drawing/2014/main" id="{D6923DFB-84A9-2421-FB2B-31FF4D6DE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69" y="6227500"/>
            <a:ext cx="2946722" cy="472231"/>
          </a:xfrm>
          <a:prstGeom prst="rect">
            <a:avLst/>
          </a:prstGeom>
        </p:spPr>
      </p:pic>
      <p:pic>
        <p:nvPicPr>
          <p:cNvPr id="5" name="Picture 3">
            <a:extLst>
              <a:ext uri="{FF2B5EF4-FFF2-40B4-BE49-F238E27FC236}">
                <a16:creationId xmlns:a16="http://schemas.microsoft.com/office/drawing/2014/main" id="{660891A3-D039-2F69-B985-D7C84E9A784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4121"/>
          <a:stretch/>
        </p:blipFill>
        <p:spPr bwMode="auto">
          <a:xfrm>
            <a:off x="7810030" y="1846418"/>
            <a:ext cx="3767888" cy="27812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3164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1eb5112-7946-4c9d-bc57-40040cfe3a91}" enabled="0" method="" siteId="{c1eb5112-7946-4c9d-bc57-40040cfe3a91}" removed="1"/>
</clbl:labelList>
</file>

<file path=docProps/app.xml><?xml version="1.0" encoding="utf-8"?>
<Properties xmlns="http://schemas.openxmlformats.org/officeDocument/2006/extended-properties" xmlns:vt="http://schemas.openxmlformats.org/officeDocument/2006/docPropsVTypes">
  <TotalTime>4</TotalTime>
  <Words>500</Words>
  <Application>Microsoft Office PowerPoint</Application>
  <PresentationFormat>Widescreen</PresentationFormat>
  <Paragraphs>35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Aptos</vt:lpstr>
      <vt:lpstr>Aptos Display</vt:lpstr>
      <vt:lpstr>Arial</vt:lpstr>
      <vt:lpstr>Calibri</vt:lpstr>
      <vt:lpstr>Office Theme</vt:lpstr>
      <vt:lpstr>PowerPoint Presentation</vt:lpstr>
      <vt:lpstr>PowerPoint Presentation</vt:lpstr>
      <vt:lpstr>PowerPoint Presentation</vt:lpstr>
      <vt:lpstr> Scholarship Program – student evaluations </vt:lpstr>
    </vt:vector>
  </TitlesOfParts>
  <Company>Ecolab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Mortensen, Sue</dc:creator>
  <cp:lastModifiedBy>Mortensen, Sue</cp:lastModifiedBy>
  <cp:revision>1</cp:revision>
  <dcterms:created xsi:type="dcterms:W3CDTF">2025-11-12T18:04:37Z</dcterms:created>
  <dcterms:modified xsi:type="dcterms:W3CDTF">2025-11-12T18:08:39Z</dcterms:modified>
</cp:coreProperties>
</file>