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1044" r:id="rId2"/>
    <p:sldId id="1092" r:id="rId3"/>
    <p:sldId id="104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7B1B4-9F57-46BA-9CB9-01477A03555E}" v="1" dt="2022-10-19T16:23:03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sen, Sue" userId="4a217285-739f-4d8d-95bd-228bf02e6fd6" providerId="ADAL" clId="{2757B1B4-9F57-46BA-9CB9-01477A03555E}"/>
    <pc:docChg chg="modSld">
      <pc:chgData name="Mortensen, Sue" userId="4a217285-739f-4d8d-95bd-228bf02e6fd6" providerId="ADAL" clId="{2757B1B4-9F57-46BA-9CB9-01477A03555E}" dt="2022-10-19T16:23:03.345" v="19" actId="27918"/>
      <pc:docMkLst>
        <pc:docMk/>
      </pc:docMkLst>
      <pc:sldChg chg="modSp mod">
        <pc:chgData name="Mortensen, Sue" userId="4a217285-739f-4d8d-95bd-228bf02e6fd6" providerId="ADAL" clId="{2757B1B4-9F57-46BA-9CB9-01477A03555E}" dt="2022-10-19T16:23:03.345" v="19" actId="27918"/>
        <pc:sldMkLst>
          <pc:docMk/>
          <pc:sldMk cId="672117002" sldId="1044"/>
        </pc:sldMkLst>
        <pc:spChg chg="mod">
          <ac:chgData name="Mortensen, Sue" userId="4a217285-739f-4d8d-95bd-228bf02e6fd6" providerId="ADAL" clId="{2757B1B4-9F57-46BA-9CB9-01477A03555E}" dt="2022-10-19T16:17:44.479" v="10" actId="20577"/>
          <ac:spMkLst>
            <pc:docMk/>
            <pc:sldMk cId="672117002" sldId="1044"/>
            <ac:spMk id="13" creationId="{CF496AE0-C909-4A18-901A-F0C0D074F7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6904761904762E-2"/>
          <c:y val="0"/>
          <c:w val="0.96726190476190477"/>
          <c:h val="0.8974308921691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_("$"* #,##0.00_);_("$"* \(#,##0.00\);_("$"* "-"??_);_(@_)</c:formatCode>
                <c:ptCount val="5"/>
                <c:pt idx="0">
                  <c:v>1897300</c:v>
                </c:pt>
                <c:pt idx="1">
                  <c:v>1702450</c:v>
                </c:pt>
                <c:pt idx="2">
                  <c:v>1663325</c:v>
                </c:pt>
                <c:pt idx="3">
                  <c:v>1495700</c:v>
                </c:pt>
                <c:pt idx="4">
                  <c:v>1469425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5-447C-BBAF-5F2BA2A60A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0020480"/>
        <c:axId val="110473984"/>
      </c:barChart>
      <c:catAx>
        <c:axId val="1100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473984"/>
        <c:crosses val="autoZero"/>
        <c:auto val="1"/>
        <c:lblAlgn val="ctr"/>
        <c:lblOffset val="100"/>
        <c:noMultiLvlLbl val="0"/>
      </c:catAx>
      <c:valAx>
        <c:axId val="110473984"/>
        <c:scaling>
          <c:orientation val="minMax"/>
          <c:max val="2500000"/>
          <c:min val="1000000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11002048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E0F31-19EC-42FA-85D8-4A40EF15CF3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9553-74E6-4754-BC63-65C323058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2CA32-B4AE-43F6-B1AA-30BB56BC82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Applicant participation</a:t>
            </a:r>
            <a:r>
              <a:rPr lang="en-US" altLang="en-US" baseline="0" dirty="0"/>
              <a:t> to the academic assistance fluctuates each year but not drastically to cause concerned.  Only dependent children of employees pursuing post secondary education apply and this causes fluctuating numbers.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Scholarship America ensures Ida Koran that we exceed the industry standard on applicant volume.  However, we can always promote more and educate employees about the program opportunities.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82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2CA32-B4AE-43F6-B1AA-30BB56BC82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Applicant participation</a:t>
            </a:r>
            <a:r>
              <a:rPr lang="en-US" altLang="en-US" baseline="0" dirty="0"/>
              <a:t> to the academic assistance fluctuates each year but not drastically to cause concerned.  Only dependent children of employees pursuing post secondary education apply and this causes fluctuating numbers.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Scholarship America ensures Ida Koran that we exceed the industry standard on applicant volume.  However, we can always promote more and educate employees about the program opportunities.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8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www.idakorantrust.org/academic-assistance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A32ADC-316D-4653-88E4-AF53D6368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emf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5775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6795" y="1161857"/>
            <a:ext cx="11892172" cy="505273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2043292" y="2647359"/>
            <a:ext cx="8207021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1 photo or graphic/no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103484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7343"/>
            <a:ext cx="6272389" cy="4645025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33250" y="1161857"/>
            <a:ext cx="5005951" cy="505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7145864" y="2647359"/>
            <a:ext cx="4775205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1 photo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12066163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5" y="4292601"/>
            <a:ext cx="5617633" cy="1778000"/>
          </a:xfrm>
        </p:spPr>
        <p:txBody>
          <a:bodyPr/>
          <a:lstStyle>
            <a:lvl1pPr marL="0" indent="0">
              <a:buNone/>
              <a:defRPr sz="2700"/>
            </a:lvl1pPr>
            <a:lvl2pPr marL="303172" indent="-303172">
              <a:buFont typeface="Arial"/>
              <a:buChar char="•"/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6755" y="1170420"/>
            <a:ext cx="5913120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496712" y="1826091"/>
            <a:ext cx="5181600" cy="2000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2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120" y="1170420"/>
            <a:ext cx="5903185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69800" y="4292601"/>
            <a:ext cx="5617633" cy="1778000"/>
          </a:xfrm>
        </p:spPr>
        <p:txBody>
          <a:bodyPr/>
          <a:lstStyle>
            <a:lvl1pPr marL="0" indent="0">
              <a:buNone/>
              <a:defRPr sz="2700"/>
            </a:lvl1pPr>
            <a:lvl2pPr marL="303172" indent="-303172">
              <a:buFont typeface="Arial"/>
              <a:buChar char="•"/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134933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5" y="4639733"/>
            <a:ext cx="5617633" cy="1524000"/>
          </a:xfrm>
        </p:spPr>
        <p:txBody>
          <a:bodyPr/>
          <a:lstStyle>
            <a:lvl1pPr marL="0" indent="0">
              <a:buNone/>
              <a:defRPr sz="2400"/>
            </a:lvl1pPr>
            <a:lvl2pPr marL="303172" indent="-303172">
              <a:buFont typeface="Arial"/>
              <a:buChar char="•"/>
              <a:defRPr sz="19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69800" y="4639733"/>
            <a:ext cx="5617633" cy="1524000"/>
          </a:xfrm>
        </p:spPr>
        <p:txBody>
          <a:bodyPr/>
          <a:lstStyle>
            <a:lvl1pPr marL="0" indent="0">
              <a:buNone/>
              <a:defRPr sz="2400"/>
            </a:lvl1pPr>
            <a:lvl2pPr marL="303172" indent="-303172">
              <a:buFont typeface="Arial"/>
              <a:buChar char="•"/>
              <a:defRPr sz="19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6755" y="1168401"/>
            <a:ext cx="591312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96712" y="1267177"/>
            <a:ext cx="5181600" cy="1433691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4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130120" y="1168401"/>
            <a:ext cx="5903185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46755" y="2836445"/>
            <a:ext cx="591312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130120" y="2836445"/>
            <a:ext cx="5903185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1459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67407" y="1666145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159719" y="1662337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148007" y="1662337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134991" y="1664605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54209" y="4427571"/>
            <a:ext cx="2903851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6317" y="4427571"/>
            <a:ext cx="2903851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9744" y="4427571"/>
            <a:ext cx="2896616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333" y="4427571"/>
            <a:ext cx="2903851" cy="859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636887" y="2647359"/>
            <a:ext cx="8940800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745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62301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3857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34124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</p:spTree>
    <p:extLst>
      <p:ext uri="{BB962C8B-B14F-4D97-AF65-F5344CB8AC3E}">
        <p14:creationId xmlns:p14="http://schemas.microsoft.com/office/powerpoint/2010/main" val="26627963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636887" y="2647359"/>
            <a:ext cx="8940800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35468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35475" y="1236612"/>
            <a:ext cx="1950924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4127530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6118255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8109046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2126207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10103895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129085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122703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103556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8109939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6116320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625597" y="2384895"/>
            <a:ext cx="8940800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207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35059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121991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20046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106910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0105015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1789526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527343"/>
            <a:ext cx="5588000" cy="46450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700" y="1527343"/>
            <a:ext cx="5588000" cy="46450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88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5386917" cy="63976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606350" indent="0">
              <a:buNone/>
              <a:defRPr sz="2700" b="1"/>
            </a:lvl2pPr>
            <a:lvl3pPr marL="1212974" indent="0">
              <a:buNone/>
              <a:defRPr sz="2400" b="1"/>
            </a:lvl3pPr>
            <a:lvl4pPr marL="1819407" indent="0">
              <a:buNone/>
              <a:defRPr sz="2100" b="1"/>
            </a:lvl4pPr>
            <a:lvl5pPr marL="2425946" indent="0">
              <a:buNone/>
              <a:defRPr sz="2100" b="1"/>
            </a:lvl5pPr>
            <a:lvl6pPr marL="3032271" indent="0">
              <a:buNone/>
              <a:defRPr sz="2100" b="1"/>
            </a:lvl6pPr>
            <a:lvl7pPr marL="3638710" indent="0">
              <a:buNone/>
              <a:defRPr sz="2100" b="1"/>
            </a:lvl7pPr>
            <a:lvl8pPr marL="4245215" indent="0">
              <a:buNone/>
              <a:defRPr sz="2100" b="1"/>
            </a:lvl8pPr>
            <a:lvl9pPr marL="4851651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0" y="1535113"/>
            <a:ext cx="5389033" cy="63976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606350" indent="0">
              <a:buNone/>
              <a:defRPr sz="2700" b="1"/>
            </a:lvl2pPr>
            <a:lvl3pPr marL="1212974" indent="0">
              <a:buNone/>
              <a:defRPr sz="2400" b="1"/>
            </a:lvl3pPr>
            <a:lvl4pPr marL="1819407" indent="0">
              <a:buNone/>
              <a:defRPr sz="2100" b="1"/>
            </a:lvl4pPr>
            <a:lvl5pPr marL="2425946" indent="0">
              <a:buNone/>
              <a:defRPr sz="2100" b="1"/>
            </a:lvl5pPr>
            <a:lvl6pPr marL="3032271" indent="0">
              <a:buNone/>
              <a:defRPr sz="2100" b="1"/>
            </a:lvl6pPr>
            <a:lvl7pPr marL="3638710" indent="0">
              <a:buNone/>
              <a:defRPr sz="2100" b="1"/>
            </a:lvl7pPr>
            <a:lvl8pPr marL="4245215" indent="0">
              <a:buNone/>
              <a:defRPr sz="2100" b="1"/>
            </a:lvl8pPr>
            <a:lvl9pPr marL="4851651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0" y="2174875"/>
            <a:ext cx="5389033" cy="3951288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43280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6849" y="2641601"/>
            <a:ext cx="11909777" cy="3564467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5" y="22869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9956" y="1374911"/>
            <a:ext cx="11473744" cy="4645025"/>
          </a:xfrm>
        </p:spPr>
        <p:txBody>
          <a:bodyPr/>
          <a:lstStyle>
            <a:lvl1pPr marL="0" indent="0">
              <a:buNone/>
              <a:defRPr sz="2900"/>
            </a:lvl1pPr>
          </a:lstStyle>
          <a:p>
            <a:pPr lvl="0"/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936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47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69332" y="2362203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58043" y="4876796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82" y="2556401"/>
            <a:ext cx="11559823" cy="821795"/>
          </a:xfrm>
        </p:spPr>
        <p:txBody>
          <a:bodyPr/>
          <a:lstStyle>
            <a:lvl1pPr marL="0" indent="0">
              <a:buNone/>
              <a:defRPr sz="6700" b="1" cap="all">
                <a:solidFill>
                  <a:srgbClr val="007AC9"/>
                </a:solidFill>
                <a:latin typeface="+mj-lt"/>
              </a:defRPr>
            </a:lvl1pPr>
            <a:lvl2pPr marL="516062" indent="0">
              <a:buNone/>
              <a:defRPr sz="6700" b="1">
                <a:solidFill>
                  <a:schemeClr val="tx2"/>
                </a:solidFill>
                <a:latin typeface="+mj-lt"/>
              </a:defRPr>
            </a:lvl2pPr>
            <a:lvl3pPr marL="926413" indent="0">
              <a:buNone/>
              <a:defRPr sz="6700" b="1">
                <a:solidFill>
                  <a:schemeClr val="tx2"/>
                </a:solidFill>
                <a:latin typeface="+mj-lt"/>
              </a:defRPr>
            </a:lvl3pPr>
            <a:lvl4pPr marL="1358227" indent="0">
              <a:buNone/>
              <a:defRPr sz="6700" b="1">
                <a:solidFill>
                  <a:schemeClr val="tx2"/>
                </a:solidFill>
                <a:latin typeface="+mj-lt"/>
              </a:defRPr>
            </a:lvl4pPr>
            <a:lvl5pPr marL="1790022" indent="0">
              <a:buNone/>
              <a:defRPr sz="67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4" y="3539592"/>
            <a:ext cx="11559117" cy="465144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516062" indent="0">
              <a:buNone/>
              <a:defRPr/>
            </a:lvl2pPr>
            <a:lvl3pPr marL="926413" indent="0">
              <a:buNone/>
              <a:defRPr/>
            </a:lvl3pPr>
            <a:lvl4pPr marL="1358227" indent="0">
              <a:buNone/>
              <a:defRPr/>
            </a:lvl4pPr>
            <a:lvl5pPr marL="1790022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7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82" y="4005383"/>
            <a:ext cx="11559823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33"/>
              </a:spcAft>
              <a:buNone/>
              <a:defRPr sz="27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73629" y="4428595"/>
            <a:ext cx="57911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533"/>
              </a:spcAft>
              <a:buNone/>
              <a:defRPr sz="2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393532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3877"/>
            <a:ext cx="11379200" cy="758825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14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0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38405" tIns="19202" rIns="38405" bIns="192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4D4F53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38405" tIns="19202" rIns="38405" bIns="192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4D4F53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7B78-70C7-4B11-A6A1-68EFB602F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584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646995" y="3750769"/>
            <a:ext cx="10969272" cy="491067"/>
          </a:xfrm>
        </p:spPr>
        <p:txBody>
          <a:bodyPr/>
          <a:lstStyle>
            <a:lvl1pPr marL="0" indent="0">
              <a:buNone/>
              <a:defRPr sz="27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47004" y="2865969"/>
            <a:ext cx="10969271" cy="791635"/>
          </a:xfrm>
        </p:spPr>
        <p:txBody>
          <a:bodyPr anchor="ctr" anchorCtr="0"/>
          <a:lstStyle>
            <a:lvl1pPr>
              <a:lnSpc>
                <a:spcPct val="80000"/>
              </a:lnSpc>
              <a:defRPr sz="51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69332" y="2362203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58043" y="4411135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55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7350" y="3132382"/>
            <a:ext cx="6109092" cy="536575"/>
          </a:xfrm>
        </p:spPr>
        <p:txBody>
          <a:bodyPr tIns="0" bIns="0" anchor="ctr" anchorCtr="0"/>
          <a:lstStyle>
            <a:lvl1pPr marL="0" indent="0"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37" name="Picture 36" descr="Equation_1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4" y="4243635"/>
            <a:ext cx="2412007" cy="269108"/>
          </a:xfrm>
          <a:prstGeom prst="rect">
            <a:avLst/>
          </a:prstGeom>
        </p:spPr>
      </p:pic>
      <p:pic>
        <p:nvPicPr>
          <p:cNvPr id="38" name="Picture 37" descr="Equation_1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1" y="5672671"/>
            <a:ext cx="1215227" cy="318380"/>
          </a:xfrm>
          <a:prstGeom prst="rect">
            <a:avLst/>
          </a:prstGeom>
        </p:spPr>
      </p:pic>
      <p:pic>
        <p:nvPicPr>
          <p:cNvPr id="39" name="Picture 38" descr="Equation_1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776" y="4193081"/>
            <a:ext cx="1556309" cy="759923"/>
          </a:xfrm>
          <a:prstGeom prst="rect">
            <a:avLst/>
          </a:prstGeom>
        </p:spPr>
      </p:pic>
      <p:pic>
        <p:nvPicPr>
          <p:cNvPr id="40" name="Picture 39" descr="Equation_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4994611"/>
            <a:ext cx="2442712" cy="306956"/>
          </a:xfrm>
          <a:prstGeom prst="rect">
            <a:avLst/>
          </a:prstGeom>
        </p:spPr>
      </p:pic>
      <p:pic>
        <p:nvPicPr>
          <p:cNvPr id="41" name="Picture 40" descr="Equation_13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7" y="5698546"/>
            <a:ext cx="3382325" cy="334289"/>
          </a:xfrm>
          <a:prstGeom prst="rect">
            <a:avLst/>
          </a:prstGeom>
        </p:spPr>
      </p:pic>
      <p:pic>
        <p:nvPicPr>
          <p:cNvPr id="42" name="Picture 41" descr="Equation_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57" y="4959881"/>
            <a:ext cx="2402968" cy="418643"/>
          </a:xfrm>
          <a:prstGeom prst="rect">
            <a:avLst/>
          </a:prstGeom>
        </p:spPr>
      </p:pic>
      <p:pic>
        <p:nvPicPr>
          <p:cNvPr id="43" name="Picture 42" descr="Equation_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5741451"/>
            <a:ext cx="2543365" cy="250116"/>
          </a:xfrm>
          <a:prstGeom prst="rect">
            <a:avLst/>
          </a:prstGeom>
        </p:spPr>
      </p:pic>
      <p:pic>
        <p:nvPicPr>
          <p:cNvPr id="44" name="Picture 43" descr="Equation_5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6" y="4191967"/>
            <a:ext cx="2401117" cy="351900"/>
          </a:xfrm>
          <a:prstGeom prst="rect">
            <a:avLst/>
          </a:prstGeom>
        </p:spPr>
      </p:pic>
      <p:pic>
        <p:nvPicPr>
          <p:cNvPr id="45" name="Picture 44" descr="Equation_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64" y="2583387"/>
            <a:ext cx="2543365" cy="250116"/>
          </a:xfrm>
          <a:prstGeom prst="rect">
            <a:avLst/>
          </a:prstGeom>
        </p:spPr>
      </p:pic>
      <p:pic>
        <p:nvPicPr>
          <p:cNvPr id="46" name="Picture 45" descr="Equation_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7" y="405679"/>
            <a:ext cx="2442712" cy="306956"/>
          </a:xfrm>
          <a:prstGeom prst="rect">
            <a:avLst/>
          </a:prstGeom>
        </p:spPr>
      </p:pic>
      <p:pic>
        <p:nvPicPr>
          <p:cNvPr id="47" name="Picture 46" descr="Equation_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413"/>
            <a:ext cx="2402968" cy="418643"/>
          </a:xfrm>
          <a:prstGeom prst="rect">
            <a:avLst/>
          </a:prstGeom>
        </p:spPr>
      </p:pic>
      <p:pic>
        <p:nvPicPr>
          <p:cNvPr id="48" name="Picture 47" descr="Equation_4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2484091"/>
            <a:ext cx="2750659" cy="319784"/>
          </a:xfrm>
          <a:prstGeom prst="rect">
            <a:avLst/>
          </a:prstGeom>
        </p:spPr>
      </p:pic>
      <p:pic>
        <p:nvPicPr>
          <p:cNvPr id="49" name="Picture 48" descr="Equation_5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129"/>
            <a:ext cx="2739787" cy="401535"/>
          </a:xfrm>
          <a:prstGeom prst="rect">
            <a:avLst/>
          </a:prstGeom>
        </p:spPr>
      </p:pic>
      <p:pic>
        <p:nvPicPr>
          <p:cNvPr id="50" name="Picture 49" descr="Equation_6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3" y="1391259"/>
            <a:ext cx="2330739" cy="731772"/>
          </a:xfrm>
          <a:prstGeom prst="rect">
            <a:avLst/>
          </a:prstGeom>
        </p:spPr>
      </p:pic>
      <p:pic>
        <p:nvPicPr>
          <p:cNvPr id="69" name="Picture 68" descr="Equation_7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52" y="1984209"/>
            <a:ext cx="2462541" cy="292376"/>
          </a:xfrm>
          <a:prstGeom prst="rect">
            <a:avLst/>
          </a:prstGeom>
        </p:spPr>
      </p:pic>
      <p:pic>
        <p:nvPicPr>
          <p:cNvPr id="70" name="Picture 69" descr="Equation_8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8" y="1152391"/>
            <a:ext cx="2286021" cy="449524"/>
          </a:xfrm>
          <a:prstGeom prst="rect">
            <a:avLst/>
          </a:prstGeom>
        </p:spPr>
      </p:pic>
      <p:pic>
        <p:nvPicPr>
          <p:cNvPr id="72" name="Picture 71" descr="Equation_9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21" y="838169"/>
            <a:ext cx="2723771" cy="880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89" y="3191545"/>
            <a:ext cx="5184739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12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35596" y="2944852"/>
            <a:ext cx="5205197" cy="1015887"/>
          </a:xfrm>
        </p:spPr>
        <p:txBody>
          <a:bodyPr/>
          <a:lstStyle>
            <a:lvl1pPr marL="0" indent="0">
              <a:buNone/>
              <a:defRPr sz="4300" b="1">
                <a:solidFill>
                  <a:srgbClr val="007AC9"/>
                </a:solidFill>
              </a:defRPr>
            </a:lvl1pPr>
            <a:lvl2pPr marL="516062" indent="0">
              <a:buNone/>
              <a:defRPr b="1">
                <a:solidFill>
                  <a:srgbClr val="007AC9"/>
                </a:solidFill>
              </a:defRPr>
            </a:lvl2pPr>
            <a:lvl3pPr marL="926413" indent="0">
              <a:buNone/>
              <a:defRPr b="1">
                <a:solidFill>
                  <a:srgbClr val="007AC9"/>
                </a:solidFill>
              </a:defRPr>
            </a:lvl3pPr>
            <a:lvl4pPr marL="1358227" indent="0">
              <a:buNone/>
              <a:defRPr b="1">
                <a:solidFill>
                  <a:srgbClr val="007AC9"/>
                </a:solidFill>
              </a:defRPr>
            </a:lvl4pPr>
            <a:lvl5pPr marL="1790022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939972" y="3631419"/>
            <a:ext cx="245847" cy="615321"/>
          </a:xfrm>
          <a:prstGeom prst="rect">
            <a:avLst/>
          </a:prstGeom>
          <a:noFill/>
        </p:spPr>
        <p:txBody>
          <a:bodyPr wrap="none" lIns="121348" tIns="60673" rIns="121348" bIns="60673" rtlCol="0">
            <a:spAutoFit/>
          </a:bodyPr>
          <a:lstStyle/>
          <a:p>
            <a:pPr defTabSz="1213176"/>
            <a:endParaRPr lang="en-US" sz="3200" dirty="0">
              <a:solidFill>
                <a:srgbClr val="4D4F53"/>
              </a:solidFill>
              <a:latin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189" y="3191545"/>
            <a:ext cx="5184739" cy="500064"/>
          </a:xfrm>
          <a:prstGeom prst="rect">
            <a:avLst/>
          </a:prstGeom>
        </p:spPr>
      </p:pic>
      <p:pic>
        <p:nvPicPr>
          <p:cNvPr id="25" name="Picture 24" descr="Equation_1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4" y="4243635"/>
            <a:ext cx="2412007" cy="269108"/>
          </a:xfrm>
          <a:prstGeom prst="rect">
            <a:avLst/>
          </a:prstGeom>
        </p:spPr>
      </p:pic>
      <p:pic>
        <p:nvPicPr>
          <p:cNvPr id="26" name="Picture 25" descr="Equation_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1" y="5672671"/>
            <a:ext cx="1215227" cy="318380"/>
          </a:xfrm>
          <a:prstGeom prst="rect">
            <a:avLst/>
          </a:prstGeom>
        </p:spPr>
      </p:pic>
      <p:pic>
        <p:nvPicPr>
          <p:cNvPr id="29" name="Picture 28" descr="Equation_1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776" y="4193081"/>
            <a:ext cx="1556309" cy="759923"/>
          </a:xfrm>
          <a:prstGeom prst="rect">
            <a:avLst/>
          </a:prstGeom>
        </p:spPr>
      </p:pic>
      <p:pic>
        <p:nvPicPr>
          <p:cNvPr id="30" name="Picture 2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4994611"/>
            <a:ext cx="2442712" cy="306956"/>
          </a:xfrm>
          <a:prstGeom prst="rect">
            <a:avLst/>
          </a:prstGeom>
        </p:spPr>
      </p:pic>
      <p:pic>
        <p:nvPicPr>
          <p:cNvPr id="31" name="Picture 30" descr="Equation_1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7" y="5698546"/>
            <a:ext cx="3382325" cy="334289"/>
          </a:xfrm>
          <a:prstGeom prst="rect">
            <a:avLst/>
          </a:prstGeom>
        </p:spPr>
      </p:pic>
      <p:pic>
        <p:nvPicPr>
          <p:cNvPr id="32" name="Picture 31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57" y="4959881"/>
            <a:ext cx="2402968" cy="418643"/>
          </a:xfrm>
          <a:prstGeom prst="rect">
            <a:avLst/>
          </a:prstGeom>
        </p:spPr>
      </p:pic>
      <p:pic>
        <p:nvPicPr>
          <p:cNvPr id="33" name="Picture 32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5741451"/>
            <a:ext cx="2543365" cy="250116"/>
          </a:xfrm>
          <a:prstGeom prst="rect">
            <a:avLst/>
          </a:prstGeom>
        </p:spPr>
      </p:pic>
      <p:pic>
        <p:nvPicPr>
          <p:cNvPr id="34" name="Picture 33" descr="Equation_5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6" y="4191967"/>
            <a:ext cx="2401117" cy="351900"/>
          </a:xfrm>
          <a:prstGeom prst="rect">
            <a:avLst/>
          </a:prstGeom>
        </p:spPr>
      </p:pic>
      <p:pic>
        <p:nvPicPr>
          <p:cNvPr id="35" name="Picture 34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64" y="2583387"/>
            <a:ext cx="2543365" cy="250116"/>
          </a:xfrm>
          <a:prstGeom prst="rect">
            <a:avLst/>
          </a:prstGeom>
        </p:spPr>
      </p:pic>
      <p:pic>
        <p:nvPicPr>
          <p:cNvPr id="50" name="Picture 4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7" y="405679"/>
            <a:ext cx="2442712" cy="306956"/>
          </a:xfrm>
          <a:prstGeom prst="rect">
            <a:avLst/>
          </a:prstGeom>
        </p:spPr>
      </p:pic>
      <p:pic>
        <p:nvPicPr>
          <p:cNvPr id="51" name="Picture 50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413"/>
            <a:ext cx="2402968" cy="418643"/>
          </a:xfrm>
          <a:prstGeom prst="rect">
            <a:avLst/>
          </a:prstGeom>
        </p:spPr>
      </p:pic>
      <p:pic>
        <p:nvPicPr>
          <p:cNvPr id="52" name="Picture 51" descr="Equation_4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2484091"/>
            <a:ext cx="2750659" cy="319784"/>
          </a:xfrm>
          <a:prstGeom prst="rect">
            <a:avLst/>
          </a:prstGeom>
        </p:spPr>
      </p:pic>
      <p:pic>
        <p:nvPicPr>
          <p:cNvPr id="53" name="Picture 52" descr="Equation_5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129"/>
            <a:ext cx="2739787" cy="401535"/>
          </a:xfrm>
          <a:prstGeom prst="rect">
            <a:avLst/>
          </a:prstGeom>
        </p:spPr>
      </p:pic>
      <p:pic>
        <p:nvPicPr>
          <p:cNvPr id="54" name="Picture 53" descr="Equation_6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3" y="1391259"/>
            <a:ext cx="2330739" cy="731772"/>
          </a:xfrm>
          <a:prstGeom prst="rect">
            <a:avLst/>
          </a:prstGeom>
        </p:spPr>
      </p:pic>
      <p:pic>
        <p:nvPicPr>
          <p:cNvPr id="55" name="Picture 54" descr="Equation_7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52" y="1984209"/>
            <a:ext cx="2462541" cy="292376"/>
          </a:xfrm>
          <a:prstGeom prst="rect">
            <a:avLst/>
          </a:prstGeom>
        </p:spPr>
      </p:pic>
      <p:pic>
        <p:nvPicPr>
          <p:cNvPr id="56" name="Picture 55" descr="Equation_8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8" y="1152391"/>
            <a:ext cx="2286021" cy="449524"/>
          </a:xfrm>
          <a:prstGeom prst="rect">
            <a:avLst/>
          </a:prstGeom>
        </p:spPr>
      </p:pic>
      <p:pic>
        <p:nvPicPr>
          <p:cNvPr id="57" name="Picture 56" descr="Equation_9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21" y="838169"/>
            <a:ext cx="2723771" cy="8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40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F+B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13" name="Picture 12" descr="AL_20120803_ecolab_fb_outline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" y="194942"/>
            <a:ext cx="3428060" cy="59605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897482" y="1118081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552" y="235573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343"/>
            <a:ext cx="8926219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8329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alco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97482" y="1118081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552" y="235573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343"/>
            <a:ext cx="8926219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L_20120711_eco_hospital_0378_NV_outline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5" y="220248"/>
            <a:ext cx="3107227" cy="59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82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nstitutional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97482" y="1118081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552" y="235573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343"/>
            <a:ext cx="8926219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ssociate-photos-0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30" y="-24900"/>
            <a:ext cx="35415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41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235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3" y="235573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0" rIns="13574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27343"/>
            <a:ext cx="113792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67988" rIns="135743" bIns="67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3176"/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  <a:latin typeface="Arial"/>
              </a:rPr>
              <a:pPr defTabSz="1213176"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82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hf hdr="0" ftr="0" dt="0"/>
  <p:txStyles>
    <p:titleStyle>
      <a:lvl1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37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606350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1212974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819407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2425946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5445" indent="-345445" algn="l" defTabSz="1358227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3200">
          <a:solidFill>
            <a:srgbClr val="4D4F53"/>
          </a:solidFill>
          <a:latin typeface="+mn-lt"/>
          <a:ea typeface="+mn-ea"/>
          <a:cs typeface="+mn-cs"/>
        </a:defRPr>
      </a:lvl1pPr>
      <a:lvl2pPr marL="753885" indent="-237943" algn="l" defTabSz="1358227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700">
          <a:solidFill>
            <a:srgbClr val="4D4F53"/>
          </a:solidFill>
          <a:latin typeface="+mn-lt"/>
          <a:ea typeface="+mn-ea"/>
        </a:defRPr>
      </a:lvl2pPr>
      <a:lvl3pPr marL="1187700" indent="-261073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2300">
          <a:solidFill>
            <a:srgbClr val="4D4F53"/>
          </a:solidFill>
          <a:latin typeface="+mn-lt"/>
          <a:ea typeface="+mn-ea"/>
        </a:defRPr>
      </a:lvl3pPr>
      <a:lvl4pPr marL="1619406" indent="-261073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4pPr>
      <a:lvl5pPr marL="2048783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5pPr>
      <a:lvl6pPr marL="2655356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6pPr>
      <a:lvl7pPr marL="3261846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7pPr>
      <a:lvl8pPr marL="3868386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8pPr>
      <a:lvl9pPr marL="4474712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350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974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407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5946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271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8710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215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1651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jp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496AE0-C909-4A18-901A-F0C0D074F732}"/>
              </a:ext>
            </a:extLst>
          </p:cNvPr>
          <p:cNvSpPr txBox="1">
            <a:spLocks/>
          </p:cNvSpPr>
          <p:nvPr/>
        </p:nvSpPr>
        <p:spPr bwMode="auto">
          <a:xfrm>
            <a:off x="186022" y="1370462"/>
            <a:ext cx="8194496" cy="366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67988" rIns="135743" bIns="67988" numCol="1" anchor="t" anchorCtr="0" compatLnSpc="1">
            <a:prstTxWarp prst="textNoShape">
              <a:avLst/>
            </a:prstTxWarp>
          </a:bodyPr>
          <a:lstStyle>
            <a:lvl1pPr marL="345445" indent="-345445" algn="l" defTabSz="1358227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3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753885" indent="-237943" algn="l" defTabSz="135822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700">
                <a:solidFill>
                  <a:srgbClr val="4D4F53"/>
                </a:solidFill>
                <a:latin typeface="+mn-lt"/>
                <a:ea typeface="+mn-ea"/>
              </a:defRPr>
            </a:lvl2pPr>
            <a:lvl3pPr marL="1187700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2300">
                <a:solidFill>
                  <a:srgbClr val="4D4F53"/>
                </a:solidFill>
                <a:latin typeface="+mn-lt"/>
                <a:ea typeface="+mn-ea"/>
              </a:defRPr>
            </a:lvl3pPr>
            <a:lvl4pPr marL="1619406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4pPr>
            <a:lvl5pPr marL="2048783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5pPr>
            <a:lvl6pPr marL="265535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6pPr>
            <a:lvl7pPr marL="326184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7pPr>
            <a:lvl8pPr marL="386838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8pPr>
            <a:lvl9pPr marL="4474712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Educational opportunity for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employee’s dependent children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trade, technical, vocational or traditional university programs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opened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October 2022,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Submission deadline: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 February 2023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program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all eligible employees (with one year of service as of 20 April 2022)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Assistance ranges from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$2,000 – $10,000(USD)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941" y="13494"/>
            <a:ext cx="11802979" cy="1116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</a:rPr>
              <a:t>Academic Assistance Program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2D3613-4DB8-4659-AA75-CF2DDCD648E3}"/>
              </a:ext>
            </a:extLst>
          </p:cNvPr>
          <p:cNvCxnSpPr>
            <a:cxnSpLocks/>
          </p:cNvCxnSpPr>
          <p:nvPr/>
        </p:nvCxnSpPr>
        <p:spPr>
          <a:xfrm>
            <a:off x="0" y="997664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86579-7B2E-459A-ADEC-2158535DA84E}"/>
              </a:ext>
            </a:extLst>
          </p:cNvPr>
          <p:cNvCxnSpPr>
            <a:cxnSpLocks/>
          </p:cNvCxnSpPr>
          <p:nvPr/>
        </p:nvCxnSpPr>
        <p:spPr>
          <a:xfrm flipV="1">
            <a:off x="8380518" y="1129506"/>
            <a:ext cx="0" cy="29917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9724E-42CF-4B25-868E-C6BDD4420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5088" y="632730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40817-A980-6F4C-818E-1928CB61A1F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D4F53">
                    <a:tint val="75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F53">
                  <a:tint val="75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5832A8D-BBDD-412E-88A4-28B980359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1"/>
          <a:stretch/>
        </p:blipFill>
        <p:spPr bwMode="auto">
          <a:xfrm>
            <a:off x="8404118" y="1240362"/>
            <a:ext cx="3767888" cy="2781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DB5DEBC-C9CC-4407-8ADA-D5ECB50C9A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957659"/>
              </p:ext>
            </p:extLst>
          </p:nvPr>
        </p:nvGraphicFramePr>
        <p:xfrm>
          <a:off x="1991063" y="3464587"/>
          <a:ext cx="8696815" cy="288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5">
            <a:extLst>
              <a:ext uri="{FF2B5EF4-FFF2-40B4-BE49-F238E27FC236}">
                <a16:creationId xmlns:a16="http://schemas.microsoft.com/office/drawing/2014/main" id="{FC81D944-4D22-4903-86F7-B74EBE50D3BE}"/>
              </a:ext>
            </a:extLst>
          </p:cNvPr>
          <p:cNvSpPr txBox="1"/>
          <p:nvPr/>
        </p:nvSpPr>
        <p:spPr>
          <a:xfrm>
            <a:off x="4790464" y="6374957"/>
            <a:ext cx="581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5-Year Distribution History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C4102C-B186-4011-9FCC-1BCF53818A66}"/>
              </a:ext>
            </a:extLst>
          </p:cNvPr>
          <p:cNvCxnSpPr>
            <a:cxnSpLocks/>
          </p:cNvCxnSpPr>
          <p:nvPr/>
        </p:nvCxnSpPr>
        <p:spPr>
          <a:xfrm flipV="1">
            <a:off x="186021" y="4149382"/>
            <a:ext cx="11576892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 10-2017">
            <a:extLst>
              <a:ext uri="{FF2B5EF4-FFF2-40B4-BE49-F238E27FC236}">
                <a16:creationId xmlns:a16="http://schemas.microsoft.com/office/drawing/2014/main" id="{265E33D3-7080-48A1-9957-AC112F1C86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5" y="6167438"/>
            <a:ext cx="240982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1170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496AE0-C909-4A18-901A-F0C0D074F732}"/>
              </a:ext>
            </a:extLst>
          </p:cNvPr>
          <p:cNvSpPr txBox="1">
            <a:spLocks/>
          </p:cNvSpPr>
          <p:nvPr/>
        </p:nvSpPr>
        <p:spPr bwMode="auto">
          <a:xfrm>
            <a:off x="143665" y="1446836"/>
            <a:ext cx="6106219" cy="51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67988" rIns="135743" bIns="67988" numCol="1" anchor="t" anchorCtr="0" compatLnSpc="1">
            <a:prstTxWarp prst="textNoShape">
              <a:avLst/>
            </a:prstTxWarp>
          </a:bodyPr>
          <a:lstStyle>
            <a:lvl1pPr marL="345445" indent="-345445" algn="l" defTabSz="1358227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3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753885" indent="-237943" algn="l" defTabSz="135822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700">
                <a:solidFill>
                  <a:srgbClr val="4D4F53"/>
                </a:solidFill>
                <a:latin typeface="+mn-lt"/>
                <a:ea typeface="+mn-ea"/>
              </a:defRPr>
            </a:lvl2pPr>
            <a:lvl3pPr marL="1187700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2300">
                <a:solidFill>
                  <a:srgbClr val="4D4F53"/>
                </a:solidFill>
                <a:latin typeface="+mn-lt"/>
                <a:ea typeface="+mn-ea"/>
              </a:defRPr>
            </a:lvl3pPr>
            <a:lvl4pPr marL="1619406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4pPr>
            <a:lvl5pPr marL="2048783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5pPr>
            <a:lvl6pPr marL="265535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6pPr>
            <a:lvl7pPr marL="326184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7pPr>
            <a:lvl8pPr marL="386838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8pPr>
            <a:lvl9pPr marL="4474712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number of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 received dictates the total number of awards received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 out of 4 rule)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least 10 awards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provided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trade, technical and vocational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 applicants. Those applicants are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evaluated separately.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is keep increasing awards in this category.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last 10 years, program has helped over 3,500 students with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US $20 million in assistance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Award renewal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opportunities available – up to four years.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941" y="13494"/>
            <a:ext cx="11802979" cy="1116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</a:rPr>
              <a:t>Academic Assistance Program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2D3613-4DB8-4659-AA75-CF2DDCD648E3}"/>
              </a:ext>
            </a:extLst>
          </p:cNvPr>
          <p:cNvCxnSpPr>
            <a:cxnSpLocks/>
          </p:cNvCxnSpPr>
          <p:nvPr/>
        </p:nvCxnSpPr>
        <p:spPr>
          <a:xfrm>
            <a:off x="0" y="1034240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86579-7B2E-459A-ADEC-2158535DA84E}"/>
              </a:ext>
            </a:extLst>
          </p:cNvPr>
          <p:cNvCxnSpPr>
            <a:cxnSpLocks/>
          </p:cNvCxnSpPr>
          <p:nvPr/>
        </p:nvCxnSpPr>
        <p:spPr>
          <a:xfrm flipV="1">
            <a:off x="6669995" y="1360772"/>
            <a:ext cx="0" cy="52788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F142CC2A-60D4-49DF-9C2C-73F66ABF0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1"/>
          <a:stretch/>
        </p:blipFill>
        <p:spPr bwMode="auto">
          <a:xfrm>
            <a:off x="6732138" y="1987922"/>
            <a:ext cx="5316197" cy="40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ogo 10-2017">
            <a:extLst>
              <a:ext uri="{FF2B5EF4-FFF2-40B4-BE49-F238E27FC236}">
                <a16:creationId xmlns:a16="http://schemas.microsoft.com/office/drawing/2014/main" id="{BD96828B-4104-45C3-9F9B-E74067FDB5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5" y="6167438"/>
            <a:ext cx="240982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9213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576" y="91609"/>
            <a:ext cx="11379200" cy="1001841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accent1"/>
                </a:solidFill>
              </a:rPr>
              <a:t>How Students </a:t>
            </a:r>
            <a:r>
              <a:rPr lang="en-US" sz="2800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an </a:t>
            </a: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pply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D3D8EF-79E7-4186-9F0C-6B49C598BABC}"/>
              </a:ext>
            </a:extLst>
          </p:cNvPr>
          <p:cNvCxnSpPr/>
          <p:nvPr/>
        </p:nvCxnSpPr>
        <p:spPr>
          <a:xfrm>
            <a:off x="-63597" y="896454"/>
            <a:ext cx="124960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87BC2-A412-4618-9BBE-F4288A2E4A19}"/>
              </a:ext>
            </a:extLst>
          </p:cNvPr>
          <p:cNvCxnSpPr>
            <a:cxnSpLocks/>
          </p:cNvCxnSpPr>
          <p:nvPr/>
        </p:nvCxnSpPr>
        <p:spPr>
          <a:xfrm flipV="1">
            <a:off x="6106116" y="1676274"/>
            <a:ext cx="0" cy="52788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D222A1C-57B3-4FC4-AF35-AB3D8266C8E5}"/>
              </a:ext>
            </a:extLst>
          </p:cNvPr>
          <p:cNvSpPr>
            <a:spLocks noChangeAspect="1"/>
          </p:cNvSpPr>
          <p:nvPr/>
        </p:nvSpPr>
        <p:spPr>
          <a:xfrm>
            <a:off x="623478" y="1438576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F942C1-A41E-491D-883D-60B60C79F0FF}"/>
              </a:ext>
            </a:extLst>
          </p:cNvPr>
          <p:cNvSpPr>
            <a:spLocks noChangeAspect="1"/>
          </p:cNvSpPr>
          <p:nvPr/>
        </p:nvSpPr>
        <p:spPr>
          <a:xfrm>
            <a:off x="623478" y="2562449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03FF3C-A6A4-4636-BE58-847A66301701}"/>
              </a:ext>
            </a:extLst>
          </p:cNvPr>
          <p:cNvSpPr>
            <a:spLocks noChangeAspect="1"/>
          </p:cNvSpPr>
          <p:nvPr/>
        </p:nvSpPr>
        <p:spPr>
          <a:xfrm>
            <a:off x="623478" y="3678484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6AD8D-AB92-40E7-8B32-BD1DFBB4DA6A}"/>
              </a:ext>
            </a:extLst>
          </p:cNvPr>
          <p:cNvSpPr txBox="1"/>
          <p:nvPr/>
        </p:nvSpPr>
        <p:spPr>
          <a:xfrm>
            <a:off x="1387303" y="1426957"/>
            <a:ext cx="435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Visit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the Ida Koran Trust’s website: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IdaKoran.com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52F7E-6685-4990-94DD-CE43D94495B7}"/>
              </a:ext>
            </a:extLst>
          </p:cNvPr>
          <p:cNvSpPr txBox="1"/>
          <p:nvPr/>
        </p:nvSpPr>
        <p:spPr>
          <a:xfrm>
            <a:off x="1256559" y="2533867"/>
            <a:ext cx="435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Navigate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Academic Assistance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52446-EEAD-4578-9168-D5A99BE47403}"/>
              </a:ext>
            </a:extLst>
          </p:cNvPr>
          <p:cNvSpPr txBox="1"/>
          <p:nvPr/>
        </p:nvSpPr>
        <p:spPr>
          <a:xfrm>
            <a:off x="1256559" y="3721971"/>
            <a:ext cx="435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Click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“Apply Now.”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283C7-A683-4BE5-97EA-4DE36253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96442" y="651502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E7B78-70C7-4B11-A6A1-68EFB602F37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D4F53">
                    <a:tint val="75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F53">
                  <a:tint val="75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0643B11-0D59-484C-869B-ABDA83B88097}"/>
              </a:ext>
            </a:extLst>
          </p:cNvPr>
          <p:cNvSpPr/>
          <p:nvPr/>
        </p:nvSpPr>
        <p:spPr>
          <a:xfrm>
            <a:off x="6106116" y="1286360"/>
            <a:ext cx="5330660" cy="717381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1F3567-4638-48D3-87E8-1EBFA23DC671}"/>
              </a:ext>
            </a:extLst>
          </p:cNvPr>
          <p:cNvGrpSpPr/>
          <p:nvPr/>
        </p:nvGrpSpPr>
        <p:grpSpPr>
          <a:xfrm>
            <a:off x="6424986" y="2193221"/>
            <a:ext cx="4961171" cy="3225457"/>
            <a:chOff x="6537720" y="2882151"/>
            <a:chExt cx="4961171" cy="322545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E136F59-F5B0-4364-8296-A8E6327ADF5A}"/>
                </a:ext>
              </a:extLst>
            </p:cNvPr>
            <p:cNvGrpSpPr/>
            <p:nvPr/>
          </p:nvGrpSpPr>
          <p:grpSpPr>
            <a:xfrm>
              <a:off x="6537720" y="2882151"/>
              <a:ext cx="4961171" cy="3225457"/>
              <a:chOff x="6212044" y="1717233"/>
              <a:chExt cx="4961171" cy="3225457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C1DE03-340C-4020-81BF-7A32CC6274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999" t="3891" r="18273" b="20889"/>
              <a:stretch/>
            </p:blipFill>
            <p:spPr>
              <a:xfrm>
                <a:off x="6212044" y="2170732"/>
                <a:ext cx="4961171" cy="277195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CDE4E-87D2-404D-B761-A1492DE78247}"/>
                  </a:ext>
                </a:extLst>
              </p:cNvPr>
              <p:cNvSpPr txBox="1"/>
              <p:nvPr/>
            </p:nvSpPr>
            <p:spPr>
              <a:xfrm>
                <a:off x="8305516" y="2614313"/>
                <a:ext cx="131447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+mn-cs"/>
                  </a:rPr>
                  <a:t>Academic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+mn-cs"/>
                  </a:rPr>
                  <a:t>Assistance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433EED5-3C3B-4ADE-91BB-D01BB1E53D2D}"/>
                  </a:ext>
                </a:extLst>
              </p:cNvPr>
              <p:cNvCxnSpPr/>
              <p:nvPr/>
            </p:nvCxnSpPr>
            <p:spPr>
              <a:xfrm flipH="1">
                <a:off x="9202974" y="1717233"/>
                <a:ext cx="523546" cy="5791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1EDDA2-EA4B-43B5-8869-E2B14BEEB650}"/>
                </a:ext>
              </a:extLst>
            </p:cNvPr>
            <p:cNvSpPr/>
            <p:nvPr/>
          </p:nvSpPr>
          <p:spPr>
            <a:xfrm>
              <a:off x="8453413" y="3499458"/>
              <a:ext cx="1511525" cy="102120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53731BC-3295-4D89-B60E-D358665668D5}"/>
              </a:ext>
            </a:extLst>
          </p:cNvPr>
          <p:cNvSpPr>
            <a:spLocks noChangeAspect="1"/>
          </p:cNvSpPr>
          <p:nvPr/>
        </p:nvSpPr>
        <p:spPr>
          <a:xfrm>
            <a:off x="623478" y="4725032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FAB25-56FB-4744-A73D-7541BED8E2CE}"/>
              </a:ext>
            </a:extLst>
          </p:cNvPr>
          <p:cNvSpPr txBox="1"/>
          <p:nvPr/>
        </p:nvSpPr>
        <p:spPr>
          <a:xfrm>
            <a:off x="1256559" y="4597117"/>
            <a:ext cx="4355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Student create User ID &amp; Password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and complete all fields</a:t>
            </a:r>
          </a:p>
        </p:txBody>
      </p:sp>
      <p:pic>
        <p:nvPicPr>
          <p:cNvPr id="29" name="Picture 28" descr="Logo 10-2017">
            <a:extLst>
              <a:ext uri="{FF2B5EF4-FFF2-40B4-BE49-F238E27FC236}">
                <a16:creationId xmlns:a16="http://schemas.microsoft.com/office/drawing/2014/main" id="{2DC4B5B2-1E88-40B7-B485-F1C097E2F4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5" y="6167438"/>
            <a:ext cx="240982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8228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5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327</Words>
  <Application>Microsoft Office PowerPoint</Application>
  <PresentationFormat>Widescreen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Wingdings 3</vt:lpstr>
      <vt:lpstr>15_Ecolab_new_master_1</vt:lpstr>
      <vt:lpstr>Academic Assistance Program</vt:lpstr>
      <vt:lpstr>Academic Assistance Program</vt:lpstr>
      <vt:lpstr>How Students Can Apply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Assistance Program</dc:title>
  <dc:creator>Mortensen, Sue</dc:creator>
  <cp:lastModifiedBy>Mortensen, Sue</cp:lastModifiedBy>
  <cp:revision>2</cp:revision>
  <dcterms:created xsi:type="dcterms:W3CDTF">2021-01-28T21:32:57Z</dcterms:created>
  <dcterms:modified xsi:type="dcterms:W3CDTF">2022-10-19T16:23:12Z</dcterms:modified>
</cp:coreProperties>
</file>